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5FA_C90F9A1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378_8296B20E.xml" ContentType="application/vnd.ms-powerpoint.comments+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4"/>
  </p:sldMasterIdLst>
  <p:notesMasterIdLst>
    <p:notesMasterId r:id="rId41"/>
  </p:notesMasterIdLst>
  <p:sldIdLst>
    <p:sldId id="452" r:id="rId5"/>
    <p:sldId id="485" r:id="rId6"/>
    <p:sldId id="889" r:id="rId7"/>
    <p:sldId id="1528" r:id="rId8"/>
    <p:sldId id="1530" r:id="rId9"/>
    <p:sldId id="915" r:id="rId10"/>
    <p:sldId id="858" r:id="rId11"/>
    <p:sldId id="891" r:id="rId12"/>
    <p:sldId id="890" r:id="rId13"/>
    <p:sldId id="859" r:id="rId14"/>
    <p:sldId id="861" r:id="rId15"/>
    <p:sldId id="870" r:id="rId16"/>
    <p:sldId id="871" r:id="rId17"/>
    <p:sldId id="872" r:id="rId18"/>
    <p:sldId id="873" r:id="rId19"/>
    <p:sldId id="882" r:id="rId20"/>
    <p:sldId id="874" r:id="rId21"/>
    <p:sldId id="875" r:id="rId22"/>
    <p:sldId id="877" r:id="rId23"/>
    <p:sldId id="880" r:id="rId24"/>
    <p:sldId id="876" r:id="rId25"/>
    <p:sldId id="884" r:id="rId26"/>
    <p:sldId id="907" r:id="rId27"/>
    <p:sldId id="866" r:id="rId28"/>
    <p:sldId id="893" r:id="rId29"/>
    <p:sldId id="896" r:id="rId30"/>
    <p:sldId id="895" r:id="rId31"/>
    <p:sldId id="912" r:id="rId32"/>
    <p:sldId id="878" r:id="rId33"/>
    <p:sldId id="879" r:id="rId34"/>
    <p:sldId id="863" r:id="rId35"/>
    <p:sldId id="888" r:id="rId36"/>
    <p:sldId id="913" r:id="rId37"/>
    <p:sldId id="914" r:id="rId38"/>
    <p:sldId id="867" r:id="rId39"/>
    <p:sldId id="911" r:id="rId40"/>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B53091-92B8-D6BA-6EEE-D047E65C6C2B}" name="Emmett Altsman" initials="" userId="S::emmett.altsman@housingforwardntx.org::e1249b3a-2d14-4835-953c-55451febea46" providerId="AD"/>
  <p188:author id="{9B82B4C0-3502-DF98-DD24-7D76361F63A5}" name="Freda Nelms" initials="FN" userId="S::freda.nelms@housingforwardntx.org::cf9204c9-aa6c-4be2-8983-c90021b6f7c1" providerId="AD"/>
  <p188:author id="{770176F9-6B68-A91C-8F27-C441452E2972}" name="Megan Starnes" initials="MS" userId="S::megan.starnes@housingforwardntx.org::c92defc2-9347-430b-8650-d1dcd5896c04" providerId="AD"/>
  <p188:author id="{C9516BFD-4249-7925-4750-33FB4455AF2E}" name="Stephanie Demar" initials="SD" userId="S::stephanie.demar@housingforwardntx.org::d5cc9690-a8de-48e1-b81e-86dafa1ac3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hley Brundage" initials="AB" lastIdx="6" clrIdx="0">
    <p:extLst>
      <p:ext uri="{19B8F6BF-5375-455C-9EA6-DF929625EA0E}">
        <p15:presenceInfo xmlns:p15="http://schemas.microsoft.com/office/powerpoint/2012/main" userId="S::aBrundage@unitedwaydallas.org::0b55c77e-9cad-489a-9591-1384bd563de0" providerId="AD"/>
      </p:ext>
    </p:extLst>
  </p:cmAuthor>
  <p:cmAuthor id="2" name="Guest User" initials="GU" lastIdx="8" clrIdx="1">
    <p:extLst>
      <p:ext uri="{19B8F6BF-5375-455C-9EA6-DF929625EA0E}">
        <p15:presenceInfo xmlns:p15="http://schemas.microsoft.com/office/powerpoint/2012/main" userId="S::urn:spo:anon#7edb359de889826c8ef09de3fa2729b6888f58f797896372f40dc9206925632a::" providerId="AD"/>
      </p:ext>
    </p:extLst>
  </p:cmAuthor>
  <p:cmAuthor id="3" name="Nissy New" initials="NN" lastIdx="1" clrIdx="2">
    <p:extLst>
      <p:ext uri="{19B8F6BF-5375-455C-9EA6-DF929625EA0E}">
        <p15:presenceInfo xmlns:p15="http://schemas.microsoft.com/office/powerpoint/2012/main" userId="S::nissynew@mdha1.onmicrosoft.com::62dbd2e3-a534-4318-9683-b389c4c57909" providerId="AD"/>
      </p:ext>
    </p:extLst>
  </p:cmAuthor>
  <p:cmAuthor id="4" name="Guest User" initials="GU [2]" lastIdx="11" clrIdx="3">
    <p:extLst>
      <p:ext uri="{19B8F6BF-5375-455C-9EA6-DF929625EA0E}">
        <p15:presenceInfo xmlns:p15="http://schemas.microsoft.com/office/powerpoint/2012/main" userId="S::urn:spo:anon#a70d19915145def5aa7b0288da221ee65d85ccf596c3bdb938a83cd6bd4ddce7::" providerId="AD"/>
      </p:ext>
    </p:extLst>
  </p:cmAuthor>
  <p:cmAuthor id="5" name="Tammy McGhee" initials="TM" lastIdx="2" clrIdx="4">
    <p:extLst>
      <p:ext uri="{19B8F6BF-5375-455C-9EA6-DF929625EA0E}">
        <p15:presenceInfo xmlns:p15="http://schemas.microsoft.com/office/powerpoint/2012/main" userId="Tammy McGh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FE9"/>
    <a:srgbClr val="0C11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0" y="24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ett Altsman" userId="S::emmett.altsman@housingforwardntx.org::e1249b3a-2d14-4835-953c-55451febea46" providerId="AD" clId="Web-{7E3C8592-EE45-D880-6A4E-87AC987D2C7C}"/>
    <pc:docChg chg="modSld">
      <pc:chgData name="Emmett Altsman" userId="S::emmett.altsman@housingforwardntx.org::e1249b3a-2d14-4835-953c-55451febea46" providerId="AD" clId="Web-{7E3C8592-EE45-D880-6A4E-87AC987D2C7C}" dt="2025-11-19T18:03:14.604" v="1"/>
      <pc:docMkLst>
        <pc:docMk/>
      </pc:docMkLst>
      <pc:sldChg chg="addAnim delAnim">
        <pc:chgData name="Emmett Altsman" userId="S::emmett.altsman@housingforwardntx.org::e1249b3a-2d14-4835-953c-55451febea46" providerId="AD" clId="Web-{7E3C8592-EE45-D880-6A4E-87AC987D2C7C}" dt="2025-11-19T18:03:14.604" v="1"/>
        <pc:sldMkLst>
          <pc:docMk/>
          <pc:sldMk cId="3298875730" sldId="858"/>
        </pc:sldMkLst>
      </pc:sldChg>
    </pc:docChg>
  </pc:docChgLst>
  <pc:docChgLst>
    <pc:chgData name="Freda Nelms" userId="S::freda.nelms@housingforwardntx.org::cf9204c9-aa6c-4be2-8983-c90021b6f7c1" providerId="AD" clId="Web-{C7FFAC21-0F10-D7D3-2E7A-8990C51D9ED1}"/>
    <pc:docChg chg="mod addSld modSld">
      <pc:chgData name="Freda Nelms" userId="S::freda.nelms@housingforwardntx.org::cf9204c9-aa6c-4be2-8983-c90021b6f7c1" providerId="AD" clId="Web-{C7FFAC21-0F10-D7D3-2E7A-8990C51D9ED1}" dt="2025-11-20T17:31:58.254" v="72" actId="20577"/>
      <pc:docMkLst>
        <pc:docMk/>
      </pc:docMkLst>
      <pc:sldChg chg="modSp new">
        <pc:chgData name="Freda Nelms" userId="S::freda.nelms@housingforwardntx.org::cf9204c9-aa6c-4be2-8983-c90021b6f7c1" providerId="AD" clId="Web-{C7FFAC21-0F10-D7D3-2E7A-8990C51D9ED1}" dt="2025-11-20T17:31:58.254" v="72" actId="20577"/>
        <pc:sldMkLst>
          <pc:docMk/>
          <pc:sldMk cId="3373242897" sldId="1530"/>
        </pc:sldMkLst>
        <pc:spChg chg="mod">
          <ac:chgData name="Freda Nelms" userId="S::freda.nelms@housingforwardntx.org::cf9204c9-aa6c-4be2-8983-c90021b6f7c1" providerId="AD" clId="Web-{C7FFAC21-0F10-D7D3-2E7A-8990C51D9ED1}" dt="2025-11-20T17:31:58.254" v="72" actId="20577"/>
          <ac:spMkLst>
            <pc:docMk/>
            <pc:sldMk cId="3373242897" sldId="1530"/>
            <ac:spMk id="4" creationId="{08E3B3C3-7B4D-A9CE-4100-7B0D7BFCD4D6}"/>
          </ac:spMkLst>
        </pc:spChg>
      </pc:sldChg>
    </pc:docChg>
  </pc:docChgLst>
  <pc:docChgLst>
    <pc:chgData name="Philip Force" userId="S::philip.force@housingforwardntx.org::5854ccf0-e810-4cdd-a393-289cab03a01e" providerId="AD" clId="Web-{D7EEC566-D9BA-F334-DFF3-21F996640828}"/>
    <pc:docChg chg="addSld">
      <pc:chgData name="Philip Force" userId="S::philip.force@housingforwardntx.org::5854ccf0-e810-4cdd-a393-289cab03a01e" providerId="AD" clId="Web-{D7EEC566-D9BA-F334-DFF3-21F996640828}" dt="2025-11-20T18:47:32.894" v="0"/>
      <pc:docMkLst>
        <pc:docMk/>
      </pc:docMkLst>
    </pc:docChg>
  </pc:docChgLst>
  <pc:docChgLst>
    <pc:chgData name="Emmett Altsman" userId="e1249b3a-2d14-4835-953c-55451febea46" providerId="ADAL" clId="{BC606720-859A-4963-8E8D-10090D08B058}"/>
    <pc:docChg chg="delSld modSld">
      <pc:chgData name="Emmett Altsman" userId="e1249b3a-2d14-4835-953c-55451febea46" providerId="ADAL" clId="{BC606720-859A-4963-8E8D-10090D08B058}" dt="2025-12-08T18:42:54.848" v="2" actId="20577"/>
      <pc:docMkLst>
        <pc:docMk/>
      </pc:docMkLst>
      <pc:sldChg chg="modSp mod">
        <pc:chgData name="Emmett Altsman" userId="e1249b3a-2d14-4835-953c-55451febea46" providerId="ADAL" clId="{BC606720-859A-4963-8E8D-10090D08B058}" dt="2025-12-08T18:42:54.848" v="2" actId="20577"/>
        <pc:sldMkLst>
          <pc:docMk/>
          <pc:sldMk cId="3807506876" sldId="485"/>
        </pc:sldMkLst>
        <pc:spChg chg="mod">
          <ac:chgData name="Emmett Altsman" userId="e1249b3a-2d14-4835-953c-55451febea46" providerId="ADAL" clId="{BC606720-859A-4963-8E8D-10090D08B058}" dt="2025-12-08T18:42:54.848" v="2" actId="20577"/>
          <ac:spMkLst>
            <pc:docMk/>
            <pc:sldMk cId="3807506876" sldId="485"/>
            <ac:spMk id="3" creationId="{5D16F73B-7098-61E4-DEED-3E6DA1371227}"/>
          </ac:spMkLst>
        </pc:spChg>
      </pc:sldChg>
      <pc:sldChg chg="del">
        <pc:chgData name="Emmett Altsman" userId="e1249b3a-2d14-4835-953c-55451febea46" providerId="ADAL" clId="{BC606720-859A-4963-8E8D-10090D08B058}" dt="2025-12-08T15:27:26.967" v="1" actId="2696"/>
        <pc:sldMkLst>
          <pc:docMk/>
          <pc:sldMk cId="2080580105" sldId="1529"/>
        </pc:sldMkLst>
      </pc:sldChg>
      <pc:sldChg chg="modSp mod modCm">
        <pc:chgData name="Emmett Altsman" userId="e1249b3a-2d14-4835-953c-55451febea46" providerId="ADAL" clId="{BC606720-859A-4963-8E8D-10090D08B058}" dt="2025-12-08T15:26:25.980" v="0" actId="20577"/>
        <pc:sldMkLst>
          <pc:docMk/>
          <pc:sldMk cId="3373242897" sldId="1530"/>
        </pc:sldMkLst>
        <pc:spChg chg="mod">
          <ac:chgData name="Emmett Altsman" userId="e1249b3a-2d14-4835-953c-55451febea46" providerId="ADAL" clId="{BC606720-859A-4963-8E8D-10090D08B058}" dt="2025-12-08T15:26:25.980" v="0" actId="20577"/>
          <ac:spMkLst>
            <pc:docMk/>
            <pc:sldMk cId="3373242897" sldId="1530"/>
            <ac:spMk id="4" creationId="{08E3B3C3-7B4D-A9CE-4100-7B0D7BFCD4D6}"/>
          </ac:spMkLst>
        </pc:spChg>
        <pc:extLst>
          <p:ext xmlns:p="http://schemas.openxmlformats.org/presentationml/2006/main" uri="{D6D511B9-2390-475A-947B-AFAB55BFBCF1}">
            <pc226:cmChg xmlns:pc226="http://schemas.microsoft.com/office/powerpoint/2022/06/main/command" chg="mod">
              <pc226:chgData name="Emmett Altsman" userId="e1249b3a-2d14-4835-953c-55451febea46" providerId="ADAL" clId="{BC606720-859A-4963-8E8D-10090D08B058}" dt="2025-12-08T15:26:25.980" v="0" actId="20577"/>
              <pc2:cmMkLst xmlns:pc2="http://schemas.microsoft.com/office/powerpoint/2019/9/main/command">
                <pc:docMk/>
                <pc:sldMk cId="3373242897" sldId="1530"/>
                <pc2:cmMk id="{318CF83E-0D28-461C-BD30-B6B23E7C26E2}"/>
              </pc2:cmMkLst>
            </pc226:cmChg>
          </p:ext>
        </pc:extLst>
      </pc:sldChg>
    </pc:docChg>
  </pc:docChgLst>
  <pc:docChgLst>
    <pc:chgData name="Lisa Heise" userId="S::lisa.heise@housingforwardntx.org::3839cbf1-4709-4265-ae68-b0c22a78e98a" providerId="AD" clId="Web-{9337472C-D59F-9EED-581B-C262B2FD3BCC}"/>
    <pc:docChg chg="modSld">
      <pc:chgData name="Lisa Heise" userId="S::lisa.heise@housingforwardntx.org::3839cbf1-4709-4265-ae68-b0c22a78e98a" providerId="AD" clId="Web-{9337472C-D59F-9EED-581B-C262B2FD3BCC}" dt="2025-11-24T18:14:11.538" v="15" actId="20577"/>
      <pc:docMkLst>
        <pc:docMk/>
      </pc:docMkLst>
      <pc:sldChg chg="modSp">
        <pc:chgData name="Lisa Heise" userId="S::lisa.heise@housingforwardntx.org::3839cbf1-4709-4265-ae68-b0c22a78e98a" providerId="AD" clId="Web-{9337472C-D59F-9EED-581B-C262B2FD3BCC}" dt="2025-11-24T17:57:42.362" v="3"/>
        <pc:sldMkLst>
          <pc:docMk/>
          <pc:sldMk cId="3298875730" sldId="858"/>
        </pc:sldMkLst>
        <pc:graphicFrameChg chg="mod modGraphic">
          <ac:chgData name="Lisa Heise" userId="S::lisa.heise@housingforwardntx.org::3839cbf1-4709-4265-ae68-b0c22a78e98a" providerId="AD" clId="Web-{9337472C-D59F-9EED-581B-C262B2FD3BCC}" dt="2025-11-24T17:57:42.362" v="3"/>
          <ac:graphicFrameMkLst>
            <pc:docMk/>
            <pc:sldMk cId="3298875730" sldId="858"/>
            <ac:graphicFrameMk id="10" creationId="{0172E642-8BF8-7AAF-12BF-B5A9842A3487}"/>
          </ac:graphicFrameMkLst>
        </pc:graphicFrameChg>
      </pc:sldChg>
      <pc:sldChg chg="modSp">
        <pc:chgData name="Lisa Heise" userId="S::lisa.heise@housingforwardntx.org::3839cbf1-4709-4265-ae68-b0c22a78e98a" providerId="AD" clId="Web-{9337472C-D59F-9EED-581B-C262B2FD3BCC}" dt="2025-11-24T18:03:05.707" v="6" actId="20577"/>
        <pc:sldMkLst>
          <pc:docMk/>
          <pc:sldMk cId="2967729114" sldId="872"/>
        </pc:sldMkLst>
        <pc:spChg chg="mod">
          <ac:chgData name="Lisa Heise" userId="S::lisa.heise@housingforwardntx.org::3839cbf1-4709-4265-ae68-b0c22a78e98a" providerId="AD" clId="Web-{9337472C-D59F-9EED-581B-C262B2FD3BCC}" dt="2025-11-24T18:03:05.707" v="6" actId="20577"/>
          <ac:spMkLst>
            <pc:docMk/>
            <pc:sldMk cId="2967729114" sldId="872"/>
            <ac:spMk id="3" creationId="{012F030B-AB0D-6AF0-8BA3-E351DC287EAC}"/>
          </ac:spMkLst>
        </pc:spChg>
      </pc:sldChg>
      <pc:sldChg chg="modSp">
        <pc:chgData name="Lisa Heise" userId="S::lisa.heise@housingforwardntx.org::3839cbf1-4709-4265-ae68-b0c22a78e98a" providerId="AD" clId="Web-{9337472C-D59F-9EED-581B-C262B2FD3BCC}" dt="2025-11-24T18:03:34.739" v="7" actId="20577"/>
        <pc:sldMkLst>
          <pc:docMk/>
          <pc:sldMk cId="4009240849" sldId="873"/>
        </pc:sldMkLst>
        <pc:spChg chg="mod">
          <ac:chgData name="Lisa Heise" userId="S::lisa.heise@housingforwardntx.org::3839cbf1-4709-4265-ae68-b0c22a78e98a" providerId="AD" clId="Web-{9337472C-D59F-9EED-581B-C262B2FD3BCC}" dt="2025-11-24T18:03:34.739" v="7" actId="20577"/>
          <ac:spMkLst>
            <pc:docMk/>
            <pc:sldMk cId="4009240849" sldId="873"/>
            <ac:spMk id="8" creationId="{0C22752E-E883-62CC-9863-E3E0FBBCE338}"/>
          </ac:spMkLst>
        </pc:spChg>
      </pc:sldChg>
      <pc:sldChg chg="modSp">
        <pc:chgData name="Lisa Heise" userId="S::lisa.heise@housingforwardntx.org::3839cbf1-4709-4265-ae68-b0c22a78e98a" providerId="AD" clId="Web-{9337472C-D59F-9EED-581B-C262B2FD3BCC}" dt="2025-11-24T18:07:17.052" v="10" actId="20577"/>
        <pc:sldMkLst>
          <pc:docMk/>
          <pc:sldMk cId="2766158023" sldId="876"/>
        </pc:sldMkLst>
        <pc:spChg chg="mod">
          <ac:chgData name="Lisa Heise" userId="S::lisa.heise@housingforwardntx.org::3839cbf1-4709-4265-ae68-b0c22a78e98a" providerId="AD" clId="Web-{9337472C-D59F-9EED-581B-C262B2FD3BCC}" dt="2025-11-24T18:07:17.052" v="10" actId="20577"/>
          <ac:spMkLst>
            <pc:docMk/>
            <pc:sldMk cId="2766158023" sldId="876"/>
            <ac:spMk id="7" creationId="{B7167E83-7ECD-4FA3-C0D8-BED53F68F2C1}"/>
          </ac:spMkLst>
        </pc:spChg>
      </pc:sldChg>
      <pc:sldChg chg="modSp">
        <pc:chgData name="Lisa Heise" userId="S::lisa.heise@housingforwardntx.org::3839cbf1-4709-4265-ae68-b0c22a78e98a" providerId="AD" clId="Web-{9337472C-D59F-9EED-581B-C262B2FD3BCC}" dt="2025-11-24T18:05:58.739" v="9" actId="20577"/>
        <pc:sldMkLst>
          <pc:docMk/>
          <pc:sldMk cId="2158945947" sldId="877"/>
        </pc:sldMkLst>
        <pc:spChg chg="mod">
          <ac:chgData name="Lisa Heise" userId="S::lisa.heise@housingforwardntx.org::3839cbf1-4709-4265-ae68-b0c22a78e98a" providerId="AD" clId="Web-{9337472C-D59F-9EED-581B-C262B2FD3BCC}" dt="2025-11-24T18:05:35.786" v="8" actId="20577"/>
          <ac:spMkLst>
            <pc:docMk/>
            <pc:sldMk cId="2158945947" sldId="877"/>
            <ac:spMk id="3" creationId="{5D16F73B-7098-61E4-DEED-3E6DA1371227}"/>
          </ac:spMkLst>
        </pc:spChg>
        <pc:spChg chg="mod">
          <ac:chgData name="Lisa Heise" userId="S::lisa.heise@housingforwardntx.org::3839cbf1-4709-4265-ae68-b0c22a78e98a" providerId="AD" clId="Web-{9337472C-D59F-9EED-581B-C262B2FD3BCC}" dt="2025-11-24T18:05:58.739" v="9" actId="20577"/>
          <ac:spMkLst>
            <pc:docMk/>
            <pc:sldMk cId="2158945947" sldId="877"/>
            <ac:spMk id="5" creationId="{78BC01D9-C803-6047-1C85-65370DAACEFC}"/>
          </ac:spMkLst>
        </pc:spChg>
      </pc:sldChg>
      <pc:sldChg chg="modSp">
        <pc:chgData name="Lisa Heise" userId="S::lisa.heise@housingforwardntx.org::3839cbf1-4709-4265-ae68-b0c22a78e98a" providerId="AD" clId="Web-{9337472C-D59F-9EED-581B-C262B2FD3BCC}" dt="2025-11-24T18:11:06.865" v="12" actId="20577"/>
        <pc:sldMkLst>
          <pc:docMk/>
          <pc:sldMk cId="4134537019" sldId="878"/>
        </pc:sldMkLst>
        <pc:spChg chg="mod">
          <ac:chgData name="Lisa Heise" userId="S::lisa.heise@housingforwardntx.org::3839cbf1-4709-4265-ae68-b0c22a78e98a" providerId="AD" clId="Web-{9337472C-D59F-9EED-581B-C262B2FD3BCC}" dt="2025-11-24T18:11:06.865" v="12" actId="20577"/>
          <ac:spMkLst>
            <pc:docMk/>
            <pc:sldMk cId="4134537019" sldId="878"/>
            <ac:spMk id="8" creationId="{2036801F-9249-E529-4583-9A9CBA042688}"/>
          </ac:spMkLst>
        </pc:spChg>
      </pc:sldChg>
      <pc:sldChg chg="modSp">
        <pc:chgData name="Lisa Heise" userId="S::lisa.heise@housingforwardntx.org::3839cbf1-4709-4265-ae68-b0c22a78e98a" providerId="AD" clId="Web-{9337472C-D59F-9EED-581B-C262B2FD3BCC}" dt="2025-11-24T18:11:34.052" v="13" actId="20577"/>
        <pc:sldMkLst>
          <pc:docMk/>
          <pc:sldMk cId="2210757050" sldId="879"/>
        </pc:sldMkLst>
        <pc:spChg chg="mod">
          <ac:chgData name="Lisa Heise" userId="S::lisa.heise@housingforwardntx.org::3839cbf1-4709-4265-ae68-b0c22a78e98a" providerId="AD" clId="Web-{9337472C-D59F-9EED-581B-C262B2FD3BCC}" dt="2025-11-24T18:11:34.052" v="13" actId="20577"/>
          <ac:spMkLst>
            <pc:docMk/>
            <pc:sldMk cId="2210757050" sldId="879"/>
            <ac:spMk id="8" creationId="{2036801F-9249-E529-4583-9A9CBA042688}"/>
          </ac:spMkLst>
        </pc:spChg>
      </pc:sldChg>
      <pc:sldChg chg="modSp">
        <pc:chgData name="Lisa Heise" userId="S::lisa.heise@housingforwardntx.org::3839cbf1-4709-4265-ae68-b0c22a78e98a" providerId="AD" clId="Web-{9337472C-D59F-9EED-581B-C262B2FD3BCC}" dt="2025-11-24T18:12:25.021" v="14" actId="20577"/>
        <pc:sldMkLst>
          <pc:docMk/>
          <pc:sldMk cId="2190914062" sldId="888"/>
        </pc:sldMkLst>
        <pc:spChg chg="mod">
          <ac:chgData name="Lisa Heise" userId="S::lisa.heise@housingforwardntx.org::3839cbf1-4709-4265-ae68-b0c22a78e98a" providerId="AD" clId="Web-{9337472C-D59F-9EED-581B-C262B2FD3BCC}" dt="2025-11-24T18:12:25.021" v="14" actId="20577"/>
          <ac:spMkLst>
            <pc:docMk/>
            <pc:sldMk cId="2190914062" sldId="888"/>
            <ac:spMk id="8" creationId="{2036801F-9249-E529-4583-9A9CBA042688}"/>
          </ac:spMkLst>
        </pc:spChg>
      </pc:sldChg>
      <pc:sldChg chg="modSp">
        <pc:chgData name="Lisa Heise" userId="S::lisa.heise@housingforwardntx.org::3839cbf1-4709-4265-ae68-b0c22a78e98a" providerId="AD" clId="Web-{9337472C-D59F-9EED-581B-C262B2FD3BCC}" dt="2025-11-24T18:00:09.441" v="5" actId="1076"/>
        <pc:sldMkLst>
          <pc:docMk/>
          <pc:sldMk cId="3669261297" sldId="891"/>
        </pc:sldMkLst>
        <pc:grpChg chg="mod">
          <ac:chgData name="Lisa Heise" userId="S::lisa.heise@housingforwardntx.org::3839cbf1-4709-4265-ae68-b0c22a78e98a" providerId="AD" clId="Web-{9337472C-D59F-9EED-581B-C262B2FD3BCC}" dt="2025-11-24T18:00:09.441" v="5" actId="1076"/>
          <ac:grpSpMkLst>
            <pc:docMk/>
            <pc:sldMk cId="3669261297" sldId="891"/>
            <ac:grpSpMk id="14" creationId="{C15A2E65-C1FD-BC30-E668-44482B9E28C1}"/>
          </ac:grpSpMkLst>
        </pc:grpChg>
      </pc:sldChg>
      <pc:sldChg chg="modSp">
        <pc:chgData name="Lisa Heise" userId="S::lisa.heise@housingforwardntx.org::3839cbf1-4709-4265-ae68-b0c22a78e98a" providerId="AD" clId="Web-{9337472C-D59F-9EED-581B-C262B2FD3BCC}" dt="2025-11-24T18:10:40.208" v="11" actId="20577"/>
        <pc:sldMkLst>
          <pc:docMk/>
          <pc:sldMk cId="2769318450" sldId="912"/>
        </pc:sldMkLst>
        <pc:spChg chg="mod">
          <ac:chgData name="Lisa Heise" userId="S::lisa.heise@housingforwardntx.org::3839cbf1-4709-4265-ae68-b0c22a78e98a" providerId="AD" clId="Web-{9337472C-D59F-9EED-581B-C262B2FD3BCC}" dt="2025-11-24T18:10:40.208" v="11" actId="20577"/>
          <ac:spMkLst>
            <pc:docMk/>
            <pc:sldMk cId="2769318450" sldId="912"/>
            <ac:spMk id="6" creationId="{52F74049-A7D8-6215-FC23-03840A4A2DA8}"/>
          </ac:spMkLst>
        </pc:spChg>
      </pc:sldChg>
      <pc:sldChg chg="modSp">
        <pc:chgData name="Lisa Heise" userId="S::lisa.heise@housingforwardntx.org::3839cbf1-4709-4265-ae68-b0c22a78e98a" providerId="AD" clId="Web-{9337472C-D59F-9EED-581B-C262B2FD3BCC}" dt="2025-11-24T18:14:11.538" v="15" actId="20577"/>
        <pc:sldMkLst>
          <pc:docMk/>
          <pc:sldMk cId="626238133" sldId="914"/>
        </pc:sldMkLst>
        <pc:spChg chg="mod">
          <ac:chgData name="Lisa Heise" userId="S::lisa.heise@housingforwardntx.org::3839cbf1-4709-4265-ae68-b0c22a78e98a" providerId="AD" clId="Web-{9337472C-D59F-9EED-581B-C262B2FD3BCC}" dt="2025-11-24T18:14:11.538" v="15" actId="20577"/>
          <ac:spMkLst>
            <pc:docMk/>
            <pc:sldMk cId="626238133" sldId="914"/>
            <ac:spMk id="8" creationId="{AD4C05E3-F3F5-5676-8749-AFA3734042D1}"/>
          </ac:spMkLst>
        </pc:spChg>
      </pc:sldChg>
    </pc:docChg>
  </pc:docChgLst>
  <pc:docChgLst>
    <pc:chgData name="Freda Nelms" userId="13234a48ee7ef5c3" providerId="LiveId" clId="{430C9C6C-B866-43BE-B032-801C1098D6C2}"/>
    <pc:docChg chg="undo custSel addSld delSld modSld sldOrd">
      <pc:chgData name="Freda Nelms" userId="13234a48ee7ef5c3" providerId="LiveId" clId="{430C9C6C-B866-43BE-B032-801C1098D6C2}" dt="2025-11-19T19:29:04.449" v="539" actId="6549"/>
      <pc:docMkLst>
        <pc:docMk/>
      </pc:docMkLst>
      <pc:sldChg chg="modSp mod">
        <pc:chgData name="Freda Nelms" userId="13234a48ee7ef5c3" providerId="LiveId" clId="{430C9C6C-B866-43BE-B032-801C1098D6C2}" dt="2025-11-19T19:25:07.349" v="389" actId="20577"/>
        <pc:sldMkLst>
          <pc:docMk/>
          <pc:sldMk cId="3807506876" sldId="485"/>
        </pc:sldMkLst>
        <pc:spChg chg="mod">
          <ac:chgData name="Freda Nelms" userId="13234a48ee7ef5c3" providerId="LiveId" clId="{430C9C6C-B866-43BE-B032-801C1098D6C2}" dt="2025-11-19T19:25:07.349" v="389" actId="20577"/>
          <ac:spMkLst>
            <pc:docMk/>
            <pc:sldMk cId="3807506876" sldId="485"/>
            <ac:spMk id="3" creationId="{5D16F73B-7098-61E4-DEED-3E6DA1371227}"/>
          </ac:spMkLst>
        </pc:spChg>
      </pc:sldChg>
      <pc:sldChg chg="modSp mod">
        <pc:chgData name="Freda Nelms" userId="13234a48ee7ef5c3" providerId="LiveId" clId="{430C9C6C-B866-43BE-B032-801C1098D6C2}" dt="2025-11-19T18:34:33.566" v="126" actId="20577"/>
        <pc:sldMkLst>
          <pc:docMk/>
          <pc:sldMk cId="3926411189" sldId="861"/>
        </pc:sldMkLst>
        <pc:spChg chg="mod">
          <ac:chgData name="Freda Nelms" userId="13234a48ee7ef5c3" providerId="LiveId" clId="{430C9C6C-B866-43BE-B032-801C1098D6C2}" dt="2025-11-19T18:34:33.566" v="126" actId="20577"/>
          <ac:spMkLst>
            <pc:docMk/>
            <pc:sldMk cId="3926411189" sldId="861"/>
            <ac:spMk id="5" creationId="{5E242FF8-A03F-8AE8-3E91-ED14A36F8192}"/>
          </ac:spMkLst>
        </pc:spChg>
      </pc:sldChg>
      <pc:sldChg chg="modSp mod">
        <pc:chgData name="Freda Nelms" userId="13234a48ee7ef5c3" providerId="LiveId" clId="{430C9C6C-B866-43BE-B032-801C1098D6C2}" dt="2025-11-19T18:40:27.600" v="221" actId="20577"/>
        <pc:sldMkLst>
          <pc:docMk/>
          <pc:sldMk cId="328211986" sldId="870"/>
        </pc:sldMkLst>
        <pc:spChg chg="mod">
          <ac:chgData name="Freda Nelms" userId="13234a48ee7ef5c3" providerId="LiveId" clId="{430C9C6C-B866-43BE-B032-801C1098D6C2}" dt="2025-11-19T18:38:12.094" v="187" actId="1035"/>
          <ac:spMkLst>
            <pc:docMk/>
            <pc:sldMk cId="328211986" sldId="870"/>
            <ac:spMk id="3" creationId="{5D16F73B-7098-61E4-DEED-3E6DA1371227}"/>
          </ac:spMkLst>
        </pc:spChg>
        <pc:spChg chg="mod">
          <ac:chgData name="Freda Nelms" userId="13234a48ee7ef5c3" providerId="LiveId" clId="{430C9C6C-B866-43BE-B032-801C1098D6C2}" dt="2025-11-19T18:40:27.600" v="221" actId="20577"/>
          <ac:spMkLst>
            <pc:docMk/>
            <pc:sldMk cId="328211986" sldId="870"/>
            <ac:spMk id="5" creationId="{9C411808-C781-E260-325A-7028FDF463A0}"/>
          </ac:spMkLst>
        </pc:spChg>
      </pc:sldChg>
      <pc:sldChg chg="ord">
        <pc:chgData name="Freda Nelms" userId="13234a48ee7ef5c3" providerId="LiveId" clId="{430C9C6C-B866-43BE-B032-801C1098D6C2}" dt="2025-11-19T18:33:28.630" v="103"/>
        <pc:sldMkLst>
          <pc:docMk/>
          <pc:sldMk cId="2967729114" sldId="872"/>
        </pc:sldMkLst>
      </pc:sldChg>
      <pc:sldChg chg="modSp mod ord">
        <pc:chgData name="Freda Nelms" userId="13234a48ee7ef5c3" providerId="LiveId" clId="{430C9C6C-B866-43BE-B032-801C1098D6C2}" dt="2025-11-19T18:33:38.039" v="106"/>
        <pc:sldMkLst>
          <pc:docMk/>
          <pc:sldMk cId="350353219" sldId="874"/>
        </pc:sldMkLst>
        <pc:spChg chg="mod">
          <ac:chgData name="Freda Nelms" userId="13234a48ee7ef5c3" providerId="LiveId" clId="{430C9C6C-B866-43BE-B032-801C1098D6C2}" dt="2025-11-19T18:06:12.835" v="39" actId="20577"/>
          <ac:spMkLst>
            <pc:docMk/>
            <pc:sldMk cId="350353219" sldId="874"/>
            <ac:spMk id="2" creationId="{DAD543A1-8769-E33C-EF5F-F70632BF9E38}"/>
          </ac:spMkLst>
        </pc:spChg>
      </pc:sldChg>
      <pc:sldChg chg="ord">
        <pc:chgData name="Freda Nelms" userId="13234a48ee7ef5c3" providerId="LiveId" clId="{430C9C6C-B866-43BE-B032-801C1098D6C2}" dt="2025-11-19T18:35:33.855" v="132"/>
        <pc:sldMkLst>
          <pc:docMk/>
          <pc:sldMk cId="1115931082" sldId="875"/>
        </pc:sldMkLst>
      </pc:sldChg>
      <pc:sldChg chg="ord">
        <pc:chgData name="Freda Nelms" userId="13234a48ee7ef5c3" providerId="LiveId" clId="{430C9C6C-B866-43BE-B032-801C1098D6C2}" dt="2025-11-19T18:35:31.234" v="130"/>
        <pc:sldMkLst>
          <pc:docMk/>
          <pc:sldMk cId="2158945947" sldId="877"/>
        </pc:sldMkLst>
      </pc:sldChg>
      <pc:sldChg chg="ord">
        <pc:chgData name="Freda Nelms" userId="13234a48ee7ef5c3" providerId="LiveId" clId="{430C9C6C-B866-43BE-B032-801C1098D6C2}" dt="2025-11-19T18:53:30.815" v="234"/>
        <pc:sldMkLst>
          <pc:docMk/>
          <pc:sldMk cId="4134537019" sldId="878"/>
        </pc:sldMkLst>
      </pc:sldChg>
      <pc:sldChg chg="modSp mod">
        <pc:chgData name="Freda Nelms" userId="13234a48ee7ef5c3" providerId="LiveId" clId="{430C9C6C-B866-43BE-B032-801C1098D6C2}" dt="2025-11-19T19:25:34.456" v="434" actId="20577"/>
        <pc:sldMkLst>
          <pc:docMk/>
          <pc:sldMk cId="1535309105" sldId="889"/>
        </pc:sldMkLst>
        <pc:spChg chg="mod">
          <ac:chgData name="Freda Nelms" userId="13234a48ee7ef5c3" providerId="LiveId" clId="{430C9C6C-B866-43BE-B032-801C1098D6C2}" dt="2025-11-19T19:25:34.456" v="434" actId="20577"/>
          <ac:spMkLst>
            <pc:docMk/>
            <pc:sldMk cId="1535309105" sldId="889"/>
            <ac:spMk id="2" creationId="{D823D521-2174-374F-B58B-09842DDD90E5}"/>
          </ac:spMkLst>
        </pc:spChg>
      </pc:sldChg>
      <pc:sldChg chg="modSp new mod ord">
        <pc:chgData name="Freda Nelms" userId="13234a48ee7ef5c3" providerId="LiveId" clId="{430C9C6C-B866-43BE-B032-801C1098D6C2}" dt="2025-11-19T18:41:11.250" v="232" actId="20577"/>
        <pc:sldMkLst>
          <pc:docMk/>
          <pc:sldMk cId="2769318450" sldId="912"/>
        </pc:sldMkLst>
        <pc:spChg chg="mod">
          <ac:chgData name="Freda Nelms" userId="13234a48ee7ef5c3" providerId="LiveId" clId="{430C9C6C-B866-43BE-B032-801C1098D6C2}" dt="2025-11-19T18:41:11.250" v="232" actId="20577"/>
          <ac:spMkLst>
            <pc:docMk/>
            <pc:sldMk cId="2769318450" sldId="912"/>
            <ac:spMk id="3" creationId="{3F84160C-5435-E42B-3CDE-317AD2B91971}"/>
          </ac:spMkLst>
        </pc:spChg>
      </pc:sldChg>
      <pc:sldChg chg="modSp new mod">
        <pc:chgData name="Freda Nelms" userId="13234a48ee7ef5c3" providerId="LiveId" clId="{430C9C6C-B866-43BE-B032-801C1098D6C2}" dt="2025-11-19T18:54:15.166" v="254" actId="20577"/>
        <pc:sldMkLst>
          <pc:docMk/>
          <pc:sldMk cId="4252865415" sldId="913"/>
        </pc:sldMkLst>
        <pc:spChg chg="mod">
          <ac:chgData name="Freda Nelms" userId="13234a48ee7ef5c3" providerId="LiveId" clId="{430C9C6C-B866-43BE-B032-801C1098D6C2}" dt="2025-11-19T18:54:15.166" v="254" actId="20577"/>
          <ac:spMkLst>
            <pc:docMk/>
            <pc:sldMk cId="4252865415" sldId="913"/>
            <ac:spMk id="3" creationId="{7AD60BF6-442F-874B-0655-4401D8CC680F}"/>
          </ac:spMkLst>
        </pc:spChg>
      </pc:sldChg>
      <pc:sldChg chg="modSp add mod">
        <pc:chgData name="Freda Nelms" userId="13234a48ee7ef5c3" providerId="LiveId" clId="{430C9C6C-B866-43BE-B032-801C1098D6C2}" dt="2025-11-19T18:54:26.917" v="273" actId="20577"/>
        <pc:sldMkLst>
          <pc:docMk/>
          <pc:sldMk cId="626238133" sldId="914"/>
        </pc:sldMkLst>
        <pc:spChg chg="mod">
          <ac:chgData name="Freda Nelms" userId="13234a48ee7ef5c3" providerId="LiveId" clId="{430C9C6C-B866-43BE-B032-801C1098D6C2}" dt="2025-11-19T18:54:26.917" v="273" actId="20577"/>
          <ac:spMkLst>
            <pc:docMk/>
            <pc:sldMk cId="626238133" sldId="914"/>
            <ac:spMk id="3" creationId="{7DF029CB-EF2D-B846-1A9E-59E1C664DB5F}"/>
          </ac:spMkLst>
        </pc:spChg>
      </pc:sldChg>
      <pc:sldChg chg="add">
        <pc:chgData name="Freda Nelms" userId="13234a48ee7ef5c3" providerId="LiveId" clId="{430C9C6C-B866-43BE-B032-801C1098D6C2}" dt="2025-11-19T19:25:00.823" v="379" actId="2890"/>
        <pc:sldMkLst>
          <pc:docMk/>
          <pc:sldMk cId="4200222775" sldId="915"/>
        </pc:sldMkLst>
      </pc:sldChg>
    </pc:docChg>
  </pc:docChgLst>
  <pc:docChgLst>
    <pc:chgData name="Freda Nelms" userId="S::freda.nelms@housingforwardntx.org::cf9204c9-aa6c-4be2-8983-c90021b6f7c1" providerId="AD" clId="Web-{DEE42B8A-3C61-8FAA-75C4-0C740E5727CF}"/>
    <pc:docChg chg="mod">
      <pc:chgData name="Freda Nelms" userId="S::freda.nelms@housingforwardntx.org::cf9204c9-aa6c-4be2-8983-c90021b6f7c1" providerId="AD" clId="Web-{DEE42B8A-3C61-8FAA-75C4-0C740E5727CF}" dt="2025-11-24T20:23:36.640" v="0"/>
      <pc:docMkLst>
        <pc:docMk/>
      </pc:docMkLst>
    </pc:docChg>
  </pc:docChgLst>
  <pc:docChgLst>
    <pc:chgData name="Emmett Altsman" userId="S::emmett.altsman@housingforwardntx.org::e1249b3a-2d14-4835-953c-55451febea46" providerId="AD" clId="Web-{D17782DE-2C5A-A9CB-A3BF-B95906CC804E}"/>
    <pc:docChg chg="modSld">
      <pc:chgData name="Emmett Altsman" userId="S::emmett.altsman@housingforwardntx.org::e1249b3a-2d14-4835-953c-55451febea46" providerId="AD" clId="Web-{D17782DE-2C5A-A9CB-A3BF-B95906CC804E}" dt="2025-11-19T18:13:30.531" v="24" actId="20577"/>
      <pc:docMkLst>
        <pc:docMk/>
      </pc:docMkLst>
      <pc:sldChg chg="delSp modSp delAnim">
        <pc:chgData name="Emmett Altsman" userId="S::emmett.altsman@housingforwardntx.org::e1249b3a-2d14-4835-953c-55451febea46" providerId="AD" clId="Web-{D17782DE-2C5A-A9CB-A3BF-B95906CC804E}" dt="2025-11-19T18:05:29.733" v="4"/>
        <pc:sldMkLst>
          <pc:docMk/>
          <pc:sldMk cId="3298875730" sldId="858"/>
        </pc:sldMkLst>
      </pc:sldChg>
      <pc:sldChg chg="addSp delSp modSp">
        <pc:chgData name="Emmett Altsman" userId="S::emmett.altsman@housingforwardntx.org::e1249b3a-2d14-4835-953c-55451febea46" providerId="AD" clId="Web-{D17782DE-2C5A-A9CB-A3BF-B95906CC804E}" dt="2025-11-19T18:11:19.061" v="21" actId="1076"/>
        <pc:sldMkLst>
          <pc:docMk/>
          <pc:sldMk cId="350353219" sldId="874"/>
        </pc:sldMkLst>
        <pc:spChg chg="mod">
          <ac:chgData name="Emmett Altsman" userId="S::emmett.altsman@housingforwardntx.org::e1249b3a-2d14-4835-953c-55451febea46" providerId="AD" clId="Web-{D17782DE-2C5A-A9CB-A3BF-B95906CC804E}" dt="2025-11-19T18:08:47.952" v="8" actId="20577"/>
          <ac:spMkLst>
            <pc:docMk/>
            <pc:sldMk cId="350353219" sldId="874"/>
            <ac:spMk id="2" creationId="{DAD543A1-8769-E33C-EF5F-F70632BF9E38}"/>
          </ac:spMkLst>
        </pc:spChg>
        <pc:spChg chg="mod">
          <ac:chgData name="Emmett Altsman" userId="S::emmett.altsman@housingforwardntx.org::e1249b3a-2d14-4835-953c-55451febea46" providerId="AD" clId="Web-{D17782DE-2C5A-A9CB-A3BF-B95906CC804E}" dt="2025-11-19T18:09:07.436" v="9" actId="20577"/>
          <ac:spMkLst>
            <pc:docMk/>
            <pc:sldMk cId="350353219" sldId="874"/>
            <ac:spMk id="3" creationId="{5D16F73B-7098-61E4-DEED-3E6DA1371227}"/>
          </ac:spMkLst>
        </pc:spChg>
        <pc:picChg chg="add mod">
          <ac:chgData name="Emmett Altsman" userId="S::emmett.altsman@housingforwardntx.org::e1249b3a-2d14-4835-953c-55451febea46" providerId="AD" clId="Web-{D17782DE-2C5A-A9CB-A3BF-B95906CC804E}" dt="2025-11-19T18:10:01.046" v="17" actId="1076"/>
          <ac:picMkLst>
            <pc:docMk/>
            <pc:sldMk cId="350353219" sldId="874"/>
            <ac:picMk id="8" creationId="{22A6E241-EFF5-C85C-CB91-6B49C4D0DDD8}"/>
          </ac:picMkLst>
        </pc:picChg>
        <pc:picChg chg="add mod">
          <ac:chgData name="Emmett Altsman" userId="S::emmett.altsman@housingforwardntx.org::e1249b3a-2d14-4835-953c-55451febea46" providerId="AD" clId="Web-{D17782DE-2C5A-A9CB-A3BF-B95906CC804E}" dt="2025-11-19T18:11:19.061" v="21" actId="1076"/>
          <ac:picMkLst>
            <pc:docMk/>
            <pc:sldMk cId="350353219" sldId="874"/>
            <ac:picMk id="9" creationId="{FB7423E5-6C8F-56FA-87ED-E6C0D99F8DCA}"/>
          </ac:picMkLst>
        </pc:picChg>
      </pc:sldChg>
      <pc:sldChg chg="modSp">
        <pc:chgData name="Emmett Altsman" userId="S::emmett.altsman@housingforwardntx.org::e1249b3a-2d14-4835-953c-55451febea46" providerId="AD" clId="Web-{D17782DE-2C5A-A9CB-A3BF-B95906CC804E}" dt="2025-11-19T18:13:30.531" v="24" actId="20577"/>
        <pc:sldMkLst>
          <pc:docMk/>
          <pc:sldMk cId="1115931082" sldId="875"/>
        </pc:sldMkLst>
        <pc:spChg chg="mod">
          <ac:chgData name="Emmett Altsman" userId="S::emmett.altsman@housingforwardntx.org::e1249b3a-2d14-4835-953c-55451febea46" providerId="AD" clId="Web-{D17782DE-2C5A-A9CB-A3BF-B95906CC804E}" dt="2025-11-19T18:13:30.531" v="24" actId="20577"/>
          <ac:spMkLst>
            <pc:docMk/>
            <pc:sldMk cId="1115931082" sldId="875"/>
            <ac:spMk id="3" creationId="{5D16F73B-7098-61E4-DEED-3E6DA1371227}"/>
          </ac:spMkLst>
        </pc:spChg>
      </pc:sldChg>
    </pc:docChg>
  </pc:docChgLst>
  <pc:docChgLst>
    <pc:chgData name="Emmett Altsman" userId="S::emmett.altsman@housingforwardntx.org::e1249b3a-2d14-4835-953c-55451febea46" providerId="AD" clId="Web-{C09BB7D7-4A25-356B-DA6A-20AE7E2CB633}"/>
    <pc:docChg chg="modSld">
      <pc:chgData name="Emmett Altsman" userId="S::emmett.altsman@housingforwardntx.org::e1249b3a-2d14-4835-953c-55451febea46" providerId="AD" clId="Web-{C09BB7D7-4A25-356B-DA6A-20AE7E2CB633}" dt="2025-11-25T15:45:40.908" v="2" actId="14100"/>
      <pc:docMkLst>
        <pc:docMk/>
      </pc:docMkLst>
      <pc:sldChg chg="addSp modSp">
        <pc:chgData name="Emmett Altsman" userId="S::emmett.altsman@housingforwardntx.org::e1249b3a-2d14-4835-953c-55451febea46" providerId="AD" clId="Web-{C09BB7D7-4A25-356B-DA6A-20AE7E2CB633}" dt="2025-11-25T15:45:40.908" v="2" actId="14100"/>
        <pc:sldMkLst>
          <pc:docMk/>
          <pc:sldMk cId="2190914062" sldId="888"/>
        </pc:sldMkLst>
        <pc:picChg chg="add mod">
          <ac:chgData name="Emmett Altsman" userId="S::emmett.altsman@housingforwardntx.org::e1249b3a-2d14-4835-953c-55451febea46" providerId="AD" clId="Web-{C09BB7D7-4A25-356B-DA6A-20AE7E2CB633}" dt="2025-11-25T15:45:40.908" v="2" actId="14100"/>
          <ac:picMkLst>
            <pc:docMk/>
            <pc:sldMk cId="2190914062" sldId="888"/>
            <ac:picMk id="4" creationId="{B719E85F-EDBA-B6A9-B5A4-899580666824}"/>
          </ac:picMkLst>
        </pc:picChg>
      </pc:sldChg>
    </pc:docChg>
  </pc:docChgLst>
  <pc:docChgLst>
    <pc:chgData name="Emmett Altsman" userId="S::emmett.altsman@housingforwardntx.org::e1249b3a-2d14-4835-953c-55451febea46" providerId="AD" clId="Web-{97E76E2B-3A28-785B-DDC9-7A1598DC3768}"/>
    <pc:docChg chg="delSld modSld sldOrd">
      <pc:chgData name="Emmett Altsman" userId="S::emmett.altsman@housingforwardntx.org::e1249b3a-2d14-4835-953c-55451febea46" providerId="AD" clId="Web-{97E76E2B-3A28-785B-DDC9-7A1598DC3768}" dt="2025-11-24T13:50:40.075" v="228"/>
      <pc:docMkLst>
        <pc:docMk/>
      </pc:docMkLst>
      <pc:sldChg chg="modSp">
        <pc:chgData name="Emmett Altsman" userId="S::emmett.altsman@housingforwardntx.org::e1249b3a-2d14-4835-953c-55451febea46" providerId="AD" clId="Web-{97E76E2B-3A28-785B-DDC9-7A1598DC3768}" dt="2025-11-24T13:41:15.882" v="183" actId="20577"/>
        <pc:sldMkLst>
          <pc:docMk/>
          <pc:sldMk cId="3926411189" sldId="861"/>
        </pc:sldMkLst>
        <pc:spChg chg="mod">
          <ac:chgData name="Emmett Altsman" userId="S::emmett.altsman@housingforwardntx.org::e1249b3a-2d14-4835-953c-55451febea46" providerId="AD" clId="Web-{97E76E2B-3A28-785B-DDC9-7A1598DC3768}" dt="2025-11-24T13:41:15.882" v="183" actId="20577"/>
          <ac:spMkLst>
            <pc:docMk/>
            <pc:sldMk cId="3926411189" sldId="861"/>
            <ac:spMk id="2" creationId="{D823D521-2174-374F-B58B-09842DDD90E5}"/>
          </ac:spMkLst>
        </pc:spChg>
      </pc:sldChg>
      <pc:sldChg chg="modSp">
        <pc:chgData name="Emmett Altsman" userId="S::emmett.altsman@housingforwardntx.org::e1249b3a-2d14-4835-953c-55451febea46" providerId="AD" clId="Web-{97E76E2B-3A28-785B-DDC9-7A1598DC3768}" dt="2025-11-24T13:41:35.741" v="186" actId="20577"/>
        <pc:sldMkLst>
          <pc:docMk/>
          <pc:sldMk cId="328211986" sldId="870"/>
        </pc:sldMkLst>
        <pc:spChg chg="mod">
          <ac:chgData name="Emmett Altsman" userId="S::emmett.altsman@housingforwardntx.org::e1249b3a-2d14-4835-953c-55451febea46" providerId="AD" clId="Web-{97E76E2B-3A28-785B-DDC9-7A1598DC3768}" dt="2025-11-24T13:41:35.741" v="186" actId="20577"/>
          <ac:spMkLst>
            <pc:docMk/>
            <pc:sldMk cId="328211986" sldId="870"/>
            <ac:spMk id="5" creationId="{9C411808-C781-E260-325A-7028FDF463A0}"/>
          </ac:spMkLst>
        </pc:spChg>
      </pc:sldChg>
      <pc:sldChg chg="modSp">
        <pc:chgData name="Emmett Altsman" userId="S::emmett.altsman@housingforwardntx.org::e1249b3a-2d14-4835-953c-55451febea46" providerId="AD" clId="Web-{97E76E2B-3A28-785B-DDC9-7A1598DC3768}" dt="2025-11-24T13:45:56.073" v="190" actId="20577"/>
        <pc:sldMkLst>
          <pc:docMk/>
          <pc:sldMk cId="1075964364" sldId="895"/>
        </pc:sldMkLst>
        <pc:spChg chg="mod">
          <ac:chgData name="Emmett Altsman" userId="S::emmett.altsman@housingforwardntx.org::e1249b3a-2d14-4835-953c-55451febea46" providerId="AD" clId="Web-{97E76E2B-3A28-785B-DDC9-7A1598DC3768}" dt="2025-11-24T13:45:56.073" v="190" actId="20577"/>
          <ac:spMkLst>
            <pc:docMk/>
            <pc:sldMk cId="1075964364" sldId="895"/>
            <ac:spMk id="13" creationId="{CD6FA7D5-B997-AF28-8FB4-CE802BFC0A6C}"/>
          </ac:spMkLst>
        </pc:spChg>
      </pc:sldChg>
      <pc:sldChg chg="ord">
        <pc:chgData name="Emmett Altsman" userId="S::emmett.altsman@housingforwardntx.org::e1249b3a-2d14-4835-953c-55451febea46" providerId="AD" clId="Web-{97E76E2B-3A28-785B-DDC9-7A1598DC3768}" dt="2025-11-24T13:50:40.075" v="228"/>
        <pc:sldMkLst>
          <pc:docMk/>
          <pc:sldMk cId="1655412365" sldId="911"/>
        </pc:sldMkLst>
      </pc:sldChg>
      <pc:sldChg chg="modSp">
        <pc:chgData name="Emmett Altsman" userId="S::emmett.altsman@housingforwardntx.org::e1249b3a-2d14-4835-953c-55451febea46" providerId="AD" clId="Web-{97E76E2B-3A28-785B-DDC9-7A1598DC3768}" dt="2025-11-24T13:50:38.794" v="227" actId="20577"/>
        <pc:sldMkLst>
          <pc:docMk/>
          <pc:sldMk cId="3373242897" sldId="1530"/>
        </pc:sldMkLst>
        <pc:spChg chg="mod">
          <ac:chgData name="Emmett Altsman" userId="S::emmett.altsman@housingforwardntx.org::e1249b3a-2d14-4835-953c-55451febea46" providerId="AD" clId="Web-{97E76E2B-3A28-785B-DDC9-7A1598DC3768}" dt="2025-11-24T13:37:30.033" v="85" actId="20577"/>
          <ac:spMkLst>
            <pc:docMk/>
            <pc:sldMk cId="3373242897" sldId="1530"/>
            <ac:spMk id="2" creationId="{2D213776-9370-C89A-BE44-07B05FFC48DC}"/>
          </ac:spMkLst>
        </pc:spChg>
        <pc:spChg chg="mod">
          <ac:chgData name="Emmett Altsman" userId="S::emmett.altsman@housingforwardntx.org::e1249b3a-2d14-4835-953c-55451febea46" providerId="AD" clId="Web-{97E76E2B-3A28-785B-DDC9-7A1598DC3768}" dt="2025-11-24T13:50:38.794" v="227" actId="20577"/>
          <ac:spMkLst>
            <pc:docMk/>
            <pc:sldMk cId="3373242897" sldId="1530"/>
            <ac:spMk id="3" creationId="{A94F7E64-A573-DEF3-B6EA-DB82C539C0FB}"/>
          </ac:spMkLst>
        </pc:spChg>
      </pc:sldChg>
    </pc:docChg>
  </pc:docChgLst>
  <pc:docChgLst>
    <pc:chgData name="Lisa Heise" userId="3839cbf1-4709-4265-ae68-b0c22a78e98a" providerId="ADAL" clId="{28565C11-D431-4D18-9BF8-D96893A660AA}"/>
    <pc:docChg chg="undo custSel addSld delSld modSld sldOrd">
      <pc:chgData name="Lisa Heise" userId="3839cbf1-4709-4265-ae68-b0c22a78e98a" providerId="ADAL" clId="{28565C11-D431-4D18-9BF8-D96893A660AA}" dt="2025-11-20T16:43:07.950" v="419" actId="2696"/>
      <pc:docMkLst>
        <pc:docMk/>
      </pc:docMkLst>
      <pc:sldChg chg="modSp mod">
        <pc:chgData name="Lisa Heise" userId="3839cbf1-4709-4265-ae68-b0c22a78e98a" providerId="ADAL" clId="{28565C11-D431-4D18-9BF8-D96893A660AA}" dt="2025-11-19T19:46:16.530" v="0" actId="27107"/>
        <pc:sldMkLst>
          <pc:docMk/>
          <pc:sldMk cId="3298875730" sldId="858"/>
        </pc:sldMkLst>
        <pc:spChg chg="mod">
          <ac:chgData name="Lisa Heise" userId="3839cbf1-4709-4265-ae68-b0c22a78e98a" providerId="ADAL" clId="{28565C11-D431-4D18-9BF8-D96893A660AA}" dt="2025-11-19T19:46:16.530" v="0" actId="27107"/>
          <ac:spMkLst>
            <pc:docMk/>
            <pc:sldMk cId="3298875730" sldId="858"/>
            <ac:spMk id="7" creationId="{AD8C5E0F-3F64-17BC-5018-F2555D5056C0}"/>
          </ac:spMkLst>
        </pc:spChg>
      </pc:sldChg>
      <pc:sldChg chg="modSp mod">
        <pc:chgData name="Lisa Heise" userId="3839cbf1-4709-4265-ae68-b0c22a78e98a" providerId="ADAL" clId="{28565C11-D431-4D18-9BF8-D96893A660AA}" dt="2025-11-19T20:07:14.295" v="24" actId="21"/>
        <pc:sldMkLst>
          <pc:docMk/>
          <pc:sldMk cId="328211986" sldId="870"/>
        </pc:sldMkLst>
        <pc:spChg chg="mod">
          <ac:chgData name="Lisa Heise" userId="3839cbf1-4709-4265-ae68-b0c22a78e98a" providerId="ADAL" clId="{28565C11-D431-4D18-9BF8-D96893A660AA}" dt="2025-11-19T20:07:13.480" v="23" actId="20577"/>
          <ac:spMkLst>
            <pc:docMk/>
            <pc:sldMk cId="328211986" sldId="870"/>
            <ac:spMk id="3" creationId="{5D16F73B-7098-61E4-DEED-3E6DA1371227}"/>
          </ac:spMkLst>
        </pc:spChg>
        <pc:spChg chg="mod">
          <ac:chgData name="Lisa Heise" userId="3839cbf1-4709-4265-ae68-b0c22a78e98a" providerId="ADAL" clId="{28565C11-D431-4D18-9BF8-D96893A660AA}" dt="2025-11-19T20:07:14.295" v="24" actId="21"/>
          <ac:spMkLst>
            <pc:docMk/>
            <pc:sldMk cId="328211986" sldId="870"/>
            <ac:spMk id="5" creationId="{9C411808-C781-E260-325A-7028FDF463A0}"/>
          </ac:spMkLst>
        </pc:spChg>
      </pc:sldChg>
      <pc:sldChg chg="addSp delSp modSp mod">
        <pc:chgData name="Lisa Heise" userId="3839cbf1-4709-4265-ae68-b0c22a78e98a" providerId="ADAL" clId="{28565C11-D431-4D18-9BF8-D96893A660AA}" dt="2025-11-19T20:25:18.092" v="262"/>
        <pc:sldMkLst>
          <pc:docMk/>
          <pc:sldMk cId="2769318450" sldId="912"/>
        </pc:sldMkLst>
        <pc:spChg chg="mod">
          <ac:chgData name="Lisa Heise" userId="3839cbf1-4709-4265-ae68-b0c22a78e98a" providerId="ADAL" clId="{28565C11-D431-4D18-9BF8-D96893A660AA}" dt="2025-11-19T20:25:18.092" v="262"/>
          <ac:spMkLst>
            <pc:docMk/>
            <pc:sldMk cId="2769318450" sldId="912"/>
            <ac:spMk id="5" creationId="{3F9D2C4E-CCF4-E176-8419-8AF9A1B0D7CD}"/>
          </ac:spMkLst>
        </pc:spChg>
        <pc:spChg chg="add mod">
          <ac:chgData name="Lisa Heise" userId="3839cbf1-4709-4265-ae68-b0c22a78e98a" providerId="ADAL" clId="{28565C11-D431-4D18-9BF8-D96893A660AA}" dt="2025-11-19T20:24:58.161" v="261" actId="20577"/>
          <ac:spMkLst>
            <pc:docMk/>
            <pc:sldMk cId="2769318450" sldId="912"/>
            <ac:spMk id="6" creationId="{52F74049-A7D8-6215-FC23-03840A4A2DA8}"/>
          </ac:spMkLst>
        </pc:spChg>
        <pc:picChg chg="add mod">
          <ac:chgData name="Lisa Heise" userId="3839cbf1-4709-4265-ae68-b0c22a78e98a" providerId="ADAL" clId="{28565C11-D431-4D18-9BF8-D96893A660AA}" dt="2025-11-19T20:21:20.705" v="30" actId="1076"/>
          <ac:picMkLst>
            <pc:docMk/>
            <pc:sldMk cId="2769318450" sldId="912"/>
            <ac:picMk id="8" creationId="{F1E391FF-8C39-DDA4-BCDA-1C5B5F9369BE}"/>
          </ac:picMkLst>
        </pc:picChg>
      </pc:sldChg>
      <pc:sldChg chg="addSp delSp modSp mod">
        <pc:chgData name="Lisa Heise" userId="3839cbf1-4709-4265-ae68-b0c22a78e98a" providerId="ADAL" clId="{28565C11-D431-4D18-9BF8-D96893A660AA}" dt="2025-11-20T15:04:46.839" v="417" actId="14100"/>
        <pc:sldMkLst>
          <pc:docMk/>
          <pc:sldMk cId="4252865415" sldId="913"/>
        </pc:sldMkLst>
        <pc:spChg chg="mod">
          <ac:chgData name="Lisa Heise" userId="3839cbf1-4709-4265-ae68-b0c22a78e98a" providerId="ADAL" clId="{28565C11-D431-4D18-9BF8-D96893A660AA}" dt="2025-11-20T14:55:40.932" v="403" actId="1076"/>
          <ac:spMkLst>
            <pc:docMk/>
            <pc:sldMk cId="4252865415" sldId="913"/>
            <ac:spMk id="5" creationId="{E82FA34C-E22A-2C94-E802-AE75739DE667}"/>
          </ac:spMkLst>
        </pc:spChg>
        <pc:spChg chg="add mod">
          <ac:chgData name="Lisa Heise" userId="3839cbf1-4709-4265-ae68-b0c22a78e98a" providerId="ADAL" clId="{28565C11-D431-4D18-9BF8-D96893A660AA}" dt="2025-11-20T14:47:19.668" v="336" actId="14100"/>
          <ac:spMkLst>
            <pc:docMk/>
            <pc:sldMk cId="4252865415" sldId="913"/>
            <ac:spMk id="8" creationId="{E0BC35F8-D415-0631-F634-42963211CADE}"/>
          </ac:spMkLst>
        </pc:spChg>
        <pc:picChg chg="add mod">
          <ac:chgData name="Lisa Heise" userId="3839cbf1-4709-4265-ae68-b0c22a78e98a" providerId="ADAL" clId="{28565C11-D431-4D18-9BF8-D96893A660AA}" dt="2025-11-20T15:04:46.839" v="417" actId="14100"/>
          <ac:picMkLst>
            <pc:docMk/>
            <pc:sldMk cId="4252865415" sldId="913"/>
            <ac:picMk id="12" creationId="{9A88B889-ACB2-50C4-B3D1-77B3D5EE30DD}"/>
          </ac:picMkLst>
        </pc:picChg>
      </pc:sldChg>
      <pc:sldChg chg="addSp delSp modSp mod">
        <pc:chgData name="Lisa Heise" userId="3839cbf1-4709-4265-ae68-b0c22a78e98a" providerId="ADAL" clId="{28565C11-D431-4D18-9BF8-D96893A660AA}" dt="2025-11-20T14:55:50.514" v="404"/>
        <pc:sldMkLst>
          <pc:docMk/>
          <pc:sldMk cId="626238133" sldId="914"/>
        </pc:sldMkLst>
        <pc:spChg chg="mod">
          <ac:chgData name="Lisa Heise" userId="3839cbf1-4709-4265-ae68-b0c22a78e98a" providerId="ADAL" clId="{28565C11-D431-4D18-9BF8-D96893A660AA}" dt="2025-11-20T14:55:50.514" v="404"/>
          <ac:spMkLst>
            <pc:docMk/>
            <pc:sldMk cId="626238133" sldId="914"/>
            <ac:spMk id="5" creationId="{FB39D9DD-48CA-3A2A-9F2B-EB20471301DD}"/>
          </ac:spMkLst>
        </pc:spChg>
        <pc:spChg chg="add mod">
          <ac:chgData name="Lisa Heise" userId="3839cbf1-4709-4265-ae68-b0c22a78e98a" providerId="ADAL" clId="{28565C11-D431-4D18-9BF8-D96893A660AA}" dt="2025-11-20T14:55:34.080" v="401" actId="5793"/>
          <ac:spMkLst>
            <pc:docMk/>
            <pc:sldMk cId="626238133" sldId="914"/>
            <ac:spMk id="8" creationId="{AD4C05E3-F3F5-5676-8749-AFA3734042D1}"/>
          </ac:spMkLst>
        </pc:spChg>
        <pc:picChg chg="add">
          <ac:chgData name="Lisa Heise" userId="3839cbf1-4709-4265-ae68-b0c22a78e98a" providerId="ADAL" clId="{28565C11-D431-4D18-9BF8-D96893A660AA}" dt="2025-11-20T14:55:04.039" v="340" actId="22"/>
          <ac:picMkLst>
            <pc:docMk/>
            <pc:sldMk cId="626238133" sldId="914"/>
            <ac:picMk id="7" creationId="{6068D913-6C6A-C304-A16F-7C1443717961}"/>
          </ac:picMkLst>
        </pc:picChg>
      </pc:sldChg>
      <pc:sldChg chg="modSp add">
        <pc:chgData name="Lisa Heise" userId="3839cbf1-4709-4265-ae68-b0c22a78e98a" providerId="ADAL" clId="{28565C11-D431-4D18-9BF8-D96893A660AA}" dt="2025-11-20T15:01:50.641" v="413"/>
        <pc:sldMkLst>
          <pc:docMk/>
          <pc:sldMk cId="3483589262" sldId="1528"/>
        </pc:sldMkLst>
        <pc:spChg chg="mod">
          <ac:chgData name="Lisa Heise" userId="3839cbf1-4709-4265-ae68-b0c22a78e98a" providerId="ADAL" clId="{28565C11-D431-4D18-9BF8-D96893A660AA}" dt="2025-11-20T15:01:50.641" v="413"/>
          <ac:spMkLst>
            <pc:docMk/>
            <pc:sldMk cId="3483589262" sldId="1528"/>
            <ac:spMk id="17" creationId="{DF232B7F-342E-F559-9938-2C932989BE0A}"/>
          </ac:spMkLst>
        </pc:spChg>
      </pc:sldChg>
    </pc:docChg>
  </pc:docChgLst>
</pc:chgInfo>
</file>

<file path=ppt/comments/modernComment_378_8296B20E.xml><?xml version="1.0" encoding="utf-8"?>
<p188:cmLst xmlns:a="http://schemas.openxmlformats.org/drawingml/2006/main" xmlns:r="http://schemas.openxmlformats.org/officeDocument/2006/relationships" xmlns:p188="http://schemas.microsoft.com/office/powerpoint/2018/8/main">
  <p188:cm id="{3BAE05E5-05AB-4166-A2B8-10C9B71917B7}" authorId="{9B82B4C0-3502-DF98-DD24-7D76361F63A5}" status="resolved" created="2025-11-24T20:23:36.640" startDate="2025-11-24T20:23:36.640" dueDate="2025-11-24T20:23:36.640" assignedTo="{C8B53091-92B8-D6BA-6EEE-D047E65C6C2B}" complete="100000" title="@Emmett Altsman please explain what we mean by &quot;Bed Night - Your Site&quot; and provide a screen shot.">
    <ac:deMkLst xmlns:ac="http://schemas.microsoft.com/office/drawing/2013/main/command">
      <pc:docMk xmlns:pc="http://schemas.microsoft.com/office/powerpoint/2013/main/command"/>
      <pc:sldMk xmlns:pc="http://schemas.microsoft.com/office/powerpoint/2013/main/command" cId="2190914062" sldId="888"/>
      <ac:spMk id="7" creationId="{D88999DC-6C2E-E58F-62FA-04FC5867051D}"/>
    </ac:deMkLst>
    <p188:replyLst>
      <p188:reply id="{B1C41AB2-7F86-4743-80EF-AE8D998DB95D}" authorId="{C8B53091-92B8-D6BA-6EEE-D047E65C6C2B}" created="2025-11-24T20:43:52.941">
        <p188:txBody>
          <a:bodyPr/>
          <a:lstStyle/>
          <a:p>
            <a:r>
              <a:rPr lang="en-US"/>
              <a:t>Is there a screen shot other than the one that's there that you would expect to see? I'm not sure if it looks different in Prod than in Train</a:t>
            </a:r>
          </a:p>
        </p188:txBody>
      </p188:reply>
      <p188:reply id="{8401A9FC-73A1-47C7-9A2F-E3457E2CACE4}" authorId="{9B82B4C0-3502-DF98-DD24-7D76361F63A5}" created="2025-11-25T15:38:24.651">
        <p188:txBody>
          <a:bodyPr/>
          <a:lstStyle/>
          <a:p>
            <a:r>
              <a:rPr lang="en-US"/>
              <a:t>To obtain a screen capture for the list of Bed Night services for "Your Site" , attempt to record a service for a client enrolled in the All Neighbors Coalition - Inclement Weather Shelter. Let me know if you need further assistance.</a:t>
            </a:r>
          </a:p>
        </p188:txBody>
      </p188:reply>
      <p188:reply id="{1A6FC8D5-F68C-426E-80C9-584A6B72CCA6}" authorId="{C8B53091-92B8-D6BA-6EEE-D047E65C6C2B}" created="2025-11-25T15:46:02.595">
        <p188:txBody>
          <a:bodyPr/>
          <a:lstStyle/>
          <a:p>
            <a:r>
              <a:rPr lang="en-US"/>
              <a:t>Gotcha!</a:t>
            </a:r>
          </a:p>
        </p188:txBody>
      </p188:reply>
    </p188:replyLst>
    <p188:txBody>
      <a:bodyPr/>
      <a:lstStyle/>
      <a:p>
        <a:r>
          <a:rPr lang="en-US"/>
          <a:t>[@Emmett Altsman] please explain what we mean by "Bed Night - Your Site" and provide a screen shot.</a:t>
        </a:r>
      </a:p>
    </p188:txBody>
    <p188:extLst>
      <p:ext xmlns:p="http://schemas.openxmlformats.org/presentationml/2006/main" uri="{5BB2D875-25FF-4072-B9AC-8F64D62656EB}">
        <p228:taskDetails xmlns:p228="http://schemas.microsoft.com/office/powerpoint/2022/08/main">
          <p228:history>
            <p228:event time="2025-11-24T20:23:36.640" id="{1D6F58B7-CE91-44D8-B528-22C3E967C7F8}">
              <p228:atrbtn authorId="{9B82B4C0-3502-DF98-DD24-7D76361F63A5}"/>
              <p228:anchr>
                <p228:comment id="{3BAE05E5-05AB-4166-A2B8-10C9B71917B7}"/>
              </p228:anchr>
              <p228:add/>
            </p228:event>
            <p228:event time="2025-11-24T20:23:36.640" id="{5C130732-D5CF-4E8F-9D18-BFD6E476D31B}">
              <p228:atrbtn authorId="{9B82B4C0-3502-DF98-DD24-7D76361F63A5}"/>
              <p228:anchr>
                <p228:comment id="{3BAE05E5-05AB-4166-A2B8-10C9B71917B7}"/>
              </p228:anchr>
              <p228:asgn authorId="{C8B53091-92B8-D6BA-6EEE-D047E65C6C2B}"/>
            </p228:event>
            <p228:event time="2025-11-24T20:23:36.640" id="{F4E55BAA-0B55-49D1-AEC3-A39F026EDD6B}">
              <p228:atrbtn authorId="{9B82B4C0-3502-DF98-DD24-7D76361F63A5}"/>
              <p228:anchr>
                <p228:comment id="{3BAE05E5-05AB-4166-A2B8-10C9B71917B7}"/>
              </p228:anchr>
              <p228:title val="@Emmett Altsman please explain what we mean by &quot;Bed Night - Your Site&quot; and provide a screen shot."/>
            </p228:event>
            <p228:event time="2025-11-24T20:23:36.640" id="{ABC1C221-CFAE-4BA9-A611-FC8E3D038960}">
              <p228:atrbtn authorId="{9B82B4C0-3502-DF98-DD24-7D76361F63A5}"/>
              <p228:anchr>
                <p228:comment id="{3BAE05E5-05AB-4166-A2B8-10C9B71917B7}"/>
              </p228:anchr>
              <p228:date stDt="2025-11-24T20:23:36.640" endDt="2025-11-24T20:23:36.640"/>
            </p228:event>
            <p228:event time="2025-11-25T15:46:26.173" id="{1C350D1F-7DF2-4BEB-B596-737A3D7FCBE2}">
              <p228:atrbtn authorId="{C8B53091-92B8-D6BA-6EEE-D047E65C6C2B}"/>
              <p228:anchr>
                <p228:comment id="{00000000-0000-0000-0000-000000000000}"/>
              </p228:anchr>
              <p228:pcntCmplt val="100000"/>
            </p228:event>
          </p228:history>
        </p228:taskDetails>
      </p:ext>
    </p188:extLst>
  </p188:cm>
</p188:cmLst>
</file>

<file path=ppt/comments/modernComment_5FA_C90F9A11.xml><?xml version="1.0" encoding="utf-8"?>
<p188:cmLst xmlns:a="http://schemas.openxmlformats.org/drawingml/2006/main" xmlns:r="http://schemas.openxmlformats.org/officeDocument/2006/relationships" xmlns:p188="http://schemas.microsoft.com/office/powerpoint/2018/8/main">
  <p188:cm id="{318CF83E-0D28-461C-BD30-B6B23E7C26E2}" authorId="{9B82B4C0-3502-DF98-DD24-7D76361F63A5}" created="2025-11-20T17:31:57.113">
    <ac:txMkLst xmlns:ac="http://schemas.microsoft.com/office/drawing/2013/main/command">
      <pc:docMk xmlns:pc="http://schemas.microsoft.com/office/powerpoint/2013/main/command"/>
      <pc:sldMk xmlns:pc="http://schemas.microsoft.com/office/powerpoint/2013/main/command" cId="3373242897" sldId="1530"/>
      <ac:spMk id="4" creationId="{08E3B3C3-7B4D-A9CE-4100-7B0D7BFCD4D6}"/>
      <ac:txMk cp="0" len="32">
        <ac:context len="33" hash="1594048884"/>
      </ac:txMk>
    </ac:txMkLst>
    <p188:pos x="8870830" y="517584"/>
    <p188:txBody>
      <a:bodyPr/>
      <a:lstStyle/>
      <a:p>
        <a:r>
          <a:rPr lang="en-US"/>
          <a:t>[@Emmett Altsman] Need to discuss privacy notices &amp; privacy policy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EC2739BE-4DFB-4AC5-BD33-F4E0652954D8}" type="datetimeFigureOut">
              <a:rPr lang="en-US" smtClean="0"/>
              <a:t>12/8/2025</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4174FD1D-0B0A-4E8C-8ED9-679D0106C58D}" type="slidenum">
              <a:rPr lang="en-US" smtClean="0"/>
              <a:t>‹#›</a:t>
            </a:fld>
            <a:endParaRPr lang="en-US"/>
          </a:p>
        </p:txBody>
      </p:sp>
    </p:spTree>
    <p:extLst>
      <p:ext uri="{BB962C8B-B14F-4D97-AF65-F5344CB8AC3E}">
        <p14:creationId xmlns:p14="http://schemas.microsoft.com/office/powerpoint/2010/main" val="19133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a:t>
            </a:fld>
            <a:endParaRPr lang="en-US"/>
          </a:p>
        </p:txBody>
      </p:sp>
    </p:spTree>
    <p:extLst>
      <p:ext uri="{BB962C8B-B14F-4D97-AF65-F5344CB8AC3E}">
        <p14:creationId xmlns:p14="http://schemas.microsoft.com/office/powerpoint/2010/main" val="7801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74FD1D-0B0A-4E8C-8ED9-679D0106C58D}" type="slidenum">
              <a:rPr lang="en-US" smtClean="0"/>
              <a:t>11</a:t>
            </a:fld>
            <a:endParaRPr lang="en-US"/>
          </a:p>
        </p:txBody>
      </p:sp>
    </p:spTree>
    <p:extLst>
      <p:ext uri="{BB962C8B-B14F-4D97-AF65-F5344CB8AC3E}">
        <p14:creationId xmlns:p14="http://schemas.microsoft.com/office/powerpoint/2010/main" val="18587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12</a:t>
            </a:fld>
            <a:endParaRPr lang="en-US"/>
          </a:p>
        </p:txBody>
      </p:sp>
    </p:spTree>
    <p:extLst>
      <p:ext uri="{BB962C8B-B14F-4D97-AF65-F5344CB8AC3E}">
        <p14:creationId xmlns:p14="http://schemas.microsoft.com/office/powerpoint/2010/main" val="4071395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13</a:t>
            </a:fld>
            <a:endParaRPr lang="en-US"/>
          </a:p>
        </p:txBody>
      </p:sp>
    </p:spTree>
    <p:extLst>
      <p:ext uri="{BB962C8B-B14F-4D97-AF65-F5344CB8AC3E}">
        <p14:creationId xmlns:p14="http://schemas.microsoft.com/office/powerpoint/2010/main" val="157243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14</a:t>
            </a:fld>
            <a:endParaRPr lang="en-US"/>
          </a:p>
        </p:txBody>
      </p:sp>
    </p:spTree>
    <p:extLst>
      <p:ext uri="{BB962C8B-B14F-4D97-AF65-F5344CB8AC3E}">
        <p14:creationId xmlns:p14="http://schemas.microsoft.com/office/powerpoint/2010/main" val="1376585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15</a:t>
            </a:fld>
            <a:endParaRPr lang="en-US"/>
          </a:p>
        </p:txBody>
      </p:sp>
    </p:spTree>
    <p:extLst>
      <p:ext uri="{BB962C8B-B14F-4D97-AF65-F5344CB8AC3E}">
        <p14:creationId xmlns:p14="http://schemas.microsoft.com/office/powerpoint/2010/main" val="1294496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16</a:t>
            </a:fld>
            <a:endParaRPr lang="en-US"/>
          </a:p>
        </p:txBody>
      </p:sp>
    </p:spTree>
    <p:extLst>
      <p:ext uri="{BB962C8B-B14F-4D97-AF65-F5344CB8AC3E}">
        <p14:creationId xmlns:p14="http://schemas.microsoft.com/office/powerpoint/2010/main" val="1846929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17</a:t>
            </a:fld>
            <a:endParaRPr lang="en-US"/>
          </a:p>
        </p:txBody>
      </p:sp>
    </p:spTree>
    <p:extLst>
      <p:ext uri="{BB962C8B-B14F-4D97-AF65-F5344CB8AC3E}">
        <p14:creationId xmlns:p14="http://schemas.microsoft.com/office/powerpoint/2010/main" val="4047568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18</a:t>
            </a:fld>
            <a:endParaRPr lang="en-US"/>
          </a:p>
        </p:txBody>
      </p:sp>
    </p:spTree>
    <p:extLst>
      <p:ext uri="{BB962C8B-B14F-4D97-AF65-F5344CB8AC3E}">
        <p14:creationId xmlns:p14="http://schemas.microsoft.com/office/powerpoint/2010/main" val="165204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19</a:t>
            </a:fld>
            <a:endParaRPr lang="en-US"/>
          </a:p>
        </p:txBody>
      </p:sp>
    </p:spTree>
    <p:extLst>
      <p:ext uri="{BB962C8B-B14F-4D97-AF65-F5344CB8AC3E}">
        <p14:creationId xmlns:p14="http://schemas.microsoft.com/office/powerpoint/2010/main" val="259798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20</a:t>
            </a:fld>
            <a:endParaRPr lang="en-US"/>
          </a:p>
        </p:txBody>
      </p:sp>
    </p:spTree>
    <p:extLst>
      <p:ext uri="{BB962C8B-B14F-4D97-AF65-F5344CB8AC3E}">
        <p14:creationId xmlns:p14="http://schemas.microsoft.com/office/powerpoint/2010/main" val="287402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2</a:t>
            </a:fld>
            <a:endParaRPr lang="en-US"/>
          </a:p>
        </p:txBody>
      </p:sp>
    </p:spTree>
    <p:extLst>
      <p:ext uri="{BB962C8B-B14F-4D97-AF65-F5344CB8AC3E}">
        <p14:creationId xmlns:p14="http://schemas.microsoft.com/office/powerpoint/2010/main" val="1250215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21</a:t>
            </a:fld>
            <a:endParaRPr lang="en-US"/>
          </a:p>
        </p:txBody>
      </p:sp>
    </p:spTree>
    <p:extLst>
      <p:ext uri="{BB962C8B-B14F-4D97-AF65-F5344CB8AC3E}">
        <p14:creationId xmlns:p14="http://schemas.microsoft.com/office/powerpoint/2010/main" val="3629988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22</a:t>
            </a:fld>
            <a:endParaRPr lang="en-US"/>
          </a:p>
        </p:txBody>
      </p:sp>
    </p:spTree>
    <p:extLst>
      <p:ext uri="{BB962C8B-B14F-4D97-AF65-F5344CB8AC3E}">
        <p14:creationId xmlns:p14="http://schemas.microsoft.com/office/powerpoint/2010/main" val="968835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74FD1D-0B0A-4E8C-8ED9-679D0106C58D}" type="slidenum">
              <a:rPr lang="en-US" smtClean="0"/>
              <a:t>23</a:t>
            </a:fld>
            <a:endParaRPr lang="en-US"/>
          </a:p>
        </p:txBody>
      </p:sp>
    </p:spTree>
    <p:extLst>
      <p:ext uri="{BB962C8B-B14F-4D97-AF65-F5344CB8AC3E}">
        <p14:creationId xmlns:p14="http://schemas.microsoft.com/office/powerpoint/2010/main" val="1567575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24</a:t>
            </a:fld>
            <a:endParaRPr lang="en-US"/>
          </a:p>
        </p:txBody>
      </p:sp>
    </p:spTree>
    <p:extLst>
      <p:ext uri="{BB962C8B-B14F-4D97-AF65-F5344CB8AC3E}">
        <p14:creationId xmlns:p14="http://schemas.microsoft.com/office/powerpoint/2010/main" val="2066544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cs typeface="+mn-lt"/>
              </a:rPr>
              <a:t>General takeaway: this person is experiencing continuous chronic homelessness. They can't remember any "breaks" in the last 2 years, so we can document this as continuous starting 2 years ago.</a:t>
            </a:r>
            <a:br>
              <a:rPr lang="en-US">
                <a:cs typeface="+mn-lt"/>
              </a:rPr>
            </a:br>
            <a:br>
              <a:rPr lang="en-US">
                <a:cs typeface="+mn-lt"/>
              </a:rPr>
            </a:br>
            <a:br>
              <a:rPr lang="en-US">
                <a:cs typeface="+mn-lt"/>
              </a:rPr>
            </a:br>
            <a:r>
              <a:rPr lang="en-US">
                <a:cs typeface="Calibri"/>
              </a:rPr>
              <a:t>1 – Place not meant for human habitation</a:t>
            </a:r>
          </a:p>
          <a:p>
            <a:r>
              <a:rPr lang="en-US">
                <a:cs typeface="Calibri"/>
              </a:rPr>
              <a:t>2 – whatever the longest response is? One year or more? 90 days or more? Can't remember</a:t>
            </a:r>
            <a:br>
              <a:rPr lang="en-US">
                <a:cs typeface="+mn-lt"/>
              </a:rPr>
            </a:br>
            <a:r>
              <a:rPr lang="en-US">
                <a:cs typeface="Calibri"/>
              </a:rPr>
              <a:t>3 – about 2 years ago today – 11/30/21</a:t>
            </a:r>
          </a:p>
          <a:p>
            <a:r>
              <a:rPr lang="en-US">
                <a:cs typeface="Calibri"/>
              </a:rPr>
              <a:t>4 – one time (continuous homelessness)</a:t>
            </a:r>
          </a:p>
          <a:p>
            <a:r>
              <a:rPr lang="en-US">
                <a:cs typeface="Calibri"/>
              </a:rPr>
              <a:t>5 – more than 12 months</a:t>
            </a:r>
          </a:p>
        </p:txBody>
      </p:sp>
      <p:sp>
        <p:nvSpPr>
          <p:cNvPr id="4" name="Slide Number Placeholder 3"/>
          <p:cNvSpPr>
            <a:spLocks noGrp="1"/>
          </p:cNvSpPr>
          <p:nvPr>
            <p:ph type="sldNum" sz="quarter" idx="5"/>
          </p:nvPr>
        </p:nvSpPr>
        <p:spPr/>
        <p:txBody>
          <a:bodyPr/>
          <a:lstStyle/>
          <a:p>
            <a:fld id="{4174FD1D-0B0A-4E8C-8ED9-679D0106C58D}" type="slidenum">
              <a:rPr lang="en-US" smtClean="0"/>
              <a:t>25</a:t>
            </a:fld>
            <a:endParaRPr lang="en-US"/>
          </a:p>
        </p:txBody>
      </p:sp>
    </p:spTree>
    <p:extLst>
      <p:ext uri="{BB962C8B-B14F-4D97-AF65-F5344CB8AC3E}">
        <p14:creationId xmlns:p14="http://schemas.microsoft.com/office/powerpoint/2010/main" val="1281772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cs typeface="Calibri"/>
              </a:rPr>
              <a:t>General Takeaway: This person is experiencing short-term episodic homelessness. His homelessness started about 2 months ago and he recounts one 2-week break where he stayed with a friend, so we see 2 episodes in total.</a:t>
            </a:r>
          </a:p>
          <a:p>
            <a:endParaRPr lang="en-US">
              <a:cs typeface="Calibri"/>
            </a:endParaRPr>
          </a:p>
          <a:p>
            <a:r>
              <a:rPr lang="en-US">
                <a:cs typeface="Calibri"/>
              </a:rPr>
              <a:t>1 – place not meant for human habitation</a:t>
            </a:r>
          </a:p>
          <a:p>
            <a:r>
              <a:rPr lang="en-US">
                <a:cs typeface="Calibri"/>
              </a:rPr>
              <a:t>2 – one week or more, less than 90 days (? I think this is the response? - 3 weeks total)</a:t>
            </a:r>
          </a:p>
          <a:p>
            <a:r>
              <a:rPr lang="en-US">
                <a:cs typeface="Calibri"/>
              </a:rPr>
              <a:t>3 – 11/9/23 (about 3 weeks ago when this episode started, since he stayed w/ the friend long enough for it to be a break)</a:t>
            </a:r>
          </a:p>
          <a:p>
            <a:r>
              <a:rPr lang="en-US">
                <a:cs typeface="Calibri"/>
              </a:rPr>
              <a:t>4 – 2 times (2 episodes)</a:t>
            </a:r>
          </a:p>
          <a:p>
            <a:r>
              <a:rPr lang="en-US">
                <a:cs typeface="Calibri"/>
              </a:rPr>
              <a:t>5 – about 2 months (round up)</a:t>
            </a:r>
          </a:p>
        </p:txBody>
      </p:sp>
      <p:sp>
        <p:nvSpPr>
          <p:cNvPr id="4" name="Slide Number Placeholder 3"/>
          <p:cNvSpPr>
            <a:spLocks noGrp="1"/>
          </p:cNvSpPr>
          <p:nvPr>
            <p:ph type="sldNum" sz="quarter" idx="5"/>
          </p:nvPr>
        </p:nvSpPr>
        <p:spPr/>
        <p:txBody>
          <a:bodyPr/>
          <a:lstStyle/>
          <a:p>
            <a:fld id="{4174FD1D-0B0A-4E8C-8ED9-679D0106C58D}" type="slidenum">
              <a:rPr lang="en-US" smtClean="0"/>
              <a:t>26</a:t>
            </a:fld>
            <a:endParaRPr lang="en-US"/>
          </a:p>
        </p:txBody>
      </p:sp>
    </p:spTree>
    <p:extLst>
      <p:ext uri="{BB962C8B-B14F-4D97-AF65-F5344CB8AC3E}">
        <p14:creationId xmlns:p14="http://schemas.microsoft.com/office/powerpoint/2010/main" val="3703583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cs typeface="Calibri"/>
              </a:rPr>
              <a:t>General takeaway: this person is experiencing episodic long-term homelessness, with 2 breaks that she can remember and reports </a:t>
            </a:r>
            <a:r>
              <a:rPr lang="en-US" err="1">
                <a:cs typeface="Calibri"/>
              </a:rPr>
              <a:t>occassional</a:t>
            </a:r>
            <a:r>
              <a:rPr lang="en-US">
                <a:cs typeface="Calibri"/>
              </a:rPr>
              <a:t> other breaks that she doesn't remember specifically.</a:t>
            </a:r>
          </a:p>
          <a:p>
            <a:endParaRPr lang="en-US">
              <a:cs typeface="Calibri"/>
            </a:endParaRPr>
          </a:p>
          <a:p>
            <a:r>
              <a:rPr lang="en-US">
                <a:cs typeface="Calibri"/>
              </a:rPr>
              <a:t>1 – staying w/ friends and family</a:t>
            </a:r>
          </a:p>
          <a:p>
            <a:r>
              <a:rPr lang="en-US">
                <a:cs typeface="Calibri"/>
              </a:rPr>
              <a:t>2 – More than 1 week, less than 90 days (2-3 weeks?)</a:t>
            </a:r>
          </a:p>
          <a:p>
            <a:r>
              <a:rPr lang="en-US">
                <a:cs typeface="Calibri"/>
              </a:rPr>
              <a:t>3 – 11/30/23 - this episode is starting today since she just stayed w/ friends</a:t>
            </a:r>
          </a:p>
          <a:p>
            <a:r>
              <a:rPr lang="en-US">
                <a:cs typeface="Calibri"/>
              </a:rPr>
              <a:t>4 – 4 or more (the three episodes she's reporting, plus the ones she doesn't have detailed breaks for)</a:t>
            </a:r>
          </a:p>
          <a:p>
            <a:r>
              <a:rPr lang="en-US">
                <a:cs typeface="Calibri"/>
              </a:rPr>
              <a:t>5 – 12 months or more </a:t>
            </a:r>
          </a:p>
        </p:txBody>
      </p:sp>
      <p:sp>
        <p:nvSpPr>
          <p:cNvPr id="4" name="Slide Number Placeholder 3"/>
          <p:cNvSpPr>
            <a:spLocks noGrp="1"/>
          </p:cNvSpPr>
          <p:nvPr>
            <p:ph type="sldNum" sz="quarter" idx="5"/>
          </p:nvPr>
        </p:nvSpPr>
        <p:spPr/>
        <p:txBody>
          <a:bodyPr/>
          <a:lstStyle/>
          <a:p>
            <a:fld id="{4174FD1D-0B0A-4E8C-8ED9-679D0106C58D}" type="slidenum">
              <a:rPr lang="en-US" smtClean="0"/>
              <a:t>27</a:t>
            </a:fld>
            <a:endParaRPr lang="en-US"/>
          </a:p>
        </p:txBody>
      </p:sp>
    </p:spTree>
    <p:extLst>
      <p:ext uri="{BB962C8B-B14F-4D97-AF65-F5344CB8AC3E}">
        <p14:creationId xmlns:p14="http://schemas.microsoft.com/office/powerpoint/2010/main" val="269715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29</a:t>
            </a:fld>
            <a:endParaRPr lang="en-US"/>
          </a:p>
        </p:txBody>
      </p:sp>
    </p:spTree>
    <p:extLst>
      <p:ext uri="{BB962C8B-B14F-4D97-AF65-F5344CB8AC3E}">
        <p14:creationId xmlns:p14="http://schemas.microsoft.com/office/powerpoint/2010/main" val="3555616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30</a:t>
            </a:fld>
            <a:endParaRPr lang="en-US"/>
          </a:p>
        </p:txBody>
      </p:sp>
    </p:spTree>
    <p:extLst>
      <p:ext uri="{BB962C8B-B14F-4D97-AF65-F5344CB8AC3E}">
        <p14:creationId xmlns:p14="http://schemas.microsoft.com/office/powerpoint/2010/main" val="1628734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fld id="{4174FD1D-0B0A-4E8C-8ED9-679D0106C58D}" type="slidenum">
              <a:rPr lang="en-US" smtClean="0"/>
              <a:t>31</a:t>
            </a:fld>
            <a:endParaRPr lang="en-US"/>
          </a:p>
        </p:txBody>
      </p:sp>
    </p:spTree>
    <p:extLst>
      <p:ext uri="{BB962C8B-B14F-4D97-AF65-F5344CB8AC3E}">
        <p14:creationId xmlns:p14="http://schemas.microsoft.com/office/powerpoint/2010/main" val="69739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74FD1D-0B0A-4E8C-8ED9-679D0106C58D}" type="slidenum">
              <a:rPr lang="en-US" smtClean="0"/>
              <a:t>3</a:t>
            </a:fld>
            <a:endParaRPr lang="en-US"/>
          </a:p>
        </p:txBody>
      </p:sp>
    </p:spTree>
    <p:extLst>
      <p:ext uri="{BB962C8B-B14F-4D97-AF65-F5344CB8AC3E}">
        <p14:creationId xmlns:p14="http://schemas.microsoft.com/office/powerpoint/2010/main" val="1753260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32</a:t>
            </a:fld>
            <a:endParaRPr lang="en-US"/>
          </a:p>
        </p:txBody>
      </p:sp>
    </p:spTree>
    <p:extLst>
      <p:ext uri="{BB962C8B-B14F-4D97-AF65-F5344CB8AC3E}">
        <p14:creationId xmlns:p14="http://schemas.microsoft.com/office/powerpoint/2010/main" val="4002039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174FD1D-0B0A-4E8C-8ED9-679D0106C58D}" type="slidenum">
              <a:rPr lang="en-US" smtClean="0"/>
              <a:t>35</a:t>
            </a:fld>
            <a:endParaRPr lang="en-US"/>
          </a:p>
        </p:txBody>
      </p:sp>
    </p:spTree>
    <p:extLst>
      <p:ext uri="{BB962C8B-B14F-4D97-AF65-F5344CB8AC3E}">
        <p14:creationId xmlns:p14="http://schemas.microsoft.com/office/powerpoint/2010/main" val="4229446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Credentials/System settings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t>We’re working with highly sensitive data, and it’s essential we treat it with the same care and caution as if it were our own.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t>Every step we take should prioritize both data security and the safety of the people we serve and work alongside.</a:t>
            </a:r>
            <a:r>
              <a:rPr lang="en-US" b="1"/>
              <a:t> </a:t>
            </a:r>
          </a:p>
          <a:p>
            <a:pPr marL="285750" lvl="0" indent="-285750">
              <a:buFont typeface="Wingdings" panose="05000000000000000000" pitchFamily="2" charset="2"/>
              <a:buChar char="v"/>
            </a:pPr>
            <a:r>
              <a:rPr lang="en-US"/>
              <a:t>Access only what you need</a:t>
            </a:r>
          </a:p>
          <a:p>
            <a:pPr marL="742950" lvl="1" indent="-285750">
              <a:buFont typeface="Wingdings" panose="05000000000000000000" pitchFamily="2" charset="2"/>
              <a:buChar char="v"/>
            </a:pPr>
            <a:r>
              <a:rPr lang="en-US"/>
              <a:t>If someone you know may be in the system and you just want to see what they’ve got going on, don’t.</a:t>
            </a:r>
          </a:p>
          <a:p>
            <a:pPr marL="742950" lvl="1" indent="-285750">
              <a:buFont typeface="Wingdings" panose="05000000000000000000" pitchFamily="2" charset="2"/>
              <a:buChar char="v"/>
            </a:pPr>
            <a:r>
              <a:rPr lang="en-US"/>
              <a:t>There is no reason to invade that person’s privacy</a:t>
            </a:r>
          </a:p>
          <a:p>
            <a:pPr marL="742950" lvl="1" indent="-285750">
              <a:buFont typeface="Wingdings" panose="05000000000000000000" pitchFamily="2" charset="2"/>
              <a:buChar char="v"/>
            </a:pPr>
            <a:r>
              <a:rPr lang="en-US"/>
              <a:t>If they aren’t willing to share with you, you don’t need to know it</a:t>
            </a:r>
          </a:p>
          <a:p>
            <a:pPr marL="742950" lvl="1" indent="-285750">
              <a:buFont typeface="Wingdings" panose="05000000000000000000" pitchFamily="2" charset="2"/>
              <a:buChar char="v"/>
            </a:pPr>
            <a:r>
              <a:rPr lang="en-US"/>
              <a:t>You should only be reviewing/updating/enrolling persons who are participants of or could potentially be a participant of your project or agency</a:t>
            </a:r>
          </a:p>
          <a:p>
            <a:pPr marL="1200150" lvl="2" indent="-285750">
              <a:buFont typeface="Wingdings" panose="05000000000000000000" pitchFamily="2" charset="2"/>
              <a:buChar char="v"/>
            </a:pPr>
            <a:r>
              <a:rPr lang="en-US"/>
              <a:t>When I say potential participant, I am specifically speaking to individuals who are referred to you or your agency via CAS</a:t>
            </a:r>
          </a:p>
          <a:p>
            <a:pPr marL="285750" lvl="0" indent="-285750">
              <a:buFont typeface="Wingdings" panose="05000000000000000000" pitchFamily="2" charset="2"/>
              <a:buChar char="v"/>
            </a:pPr>
            <a:r>
              <a:rPr lang="en-US"/>
              <a:t>Keep passwords secure</a:t>
            </a:r>
          </a:p>
          <a:p>
            <a:pPr marL="742950" lvl="1" indent="-285750">
              <a:buFont typeface="Wingdings" panose="05000000000000000000" pitchFamily="2" charset="2"/>
              <a:buChar char="v"/>
            </a:pPr>
            <a:r>
              <a:rPr lang="en-US"/>
              <a:t>If passwords are written down on paper, they need to be stored somewhere that has a lock</a:t>
            </a:r>
          </a:p>
          <a:p>
            <a:pPr marL="742950" lvl="1" indent="-285750">
              <a:buFont typeface="Wingdings" panose="05000000000000000000" pitchFamily="2" charset="2"/>
              <a:buChar char="v"/>
            </a:pPr>
            <a:r>
              <a:rPr lang="en-US"/>
              <a:t>If passwords are saved in your notes on your phone, it needs to be password protected</a:t>
            </a:r>
          </a:p>
          <a:p>
            <a:pPr marL="742950" lvl="1" indent="-285750">
              <a:buFont typeface="Wingdings" panose="05000000000000000000" pitchFamily="2" charset="2"/>
              <a:buChar char="v"/>
            </a:pPr>
            <a:r>
              <a:rPr lang="en-US"/>
              <a:t>Same goes for passwords you have saved in notes on your computer</a:t>
            </a:r>
          </a:p>
          <a:p>
            <a:pPr marL="285750" lvl="0" indent="-285750">
              <a:buFont typeface="Wingdings" panose="05000000000000000000" pitchFamily="2" charset="2"/>
              <a:buChar char="v"/>
            </a:pPr>
            <a:r>
              <a:rPr lang="en-US" sz="1200"/>
              <a:t>Never allow your web browser to save your password</a:t>
            </a:r>
          </a:p>
          <a:p>
            <a:pPr marL="742950" lvl="1" indent="-285750">
              <a:buFont typeface="Wingdings" panose="05000000000000000000" pitchFamily="2" charset="2"/>
              <a:buChar char="v"/>
            </a:pPr>
            <a:r>
              <a:rPr lang="en-US" sz="1200"/>
              <a:t>If your web browser (Chrome, Firefox or Microsoft Edge) ask if you want to save your password ALWAYS select no or never</a:t>
            </a:r>
          </a:p>
          <a:p>
            <a:pPr marL="742950" lvl="1" indent="-285750">
              <a:buFont typeface="Wingdings" panose="05000000000000000000" pitchFamily="2" charset="2"/>
              <a:buChar char="v"/>
            </a:pPr>
            <a:r>
              <a:rPr lang="en-US" sz="1200"/>
              <a:t>These are things we check when completing on-site security reviews</a:t>
            </a:r>
          </a:p>
          <a:p>
            <a:pPr marL="285750" lvl="0" indent="-285750">
              <a:buFont typeface="Wingdings" panose="05000000000000000000" pitchFamily="2" charset="2"/>
              <a:buChar char="v"/>
            </a:pPr>
            <a:r>
              <a:rPr lang="en-US" sz="1200"/>
              <a:t>Never share login information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a:t>Anyone who needs access to HMIS needs to go through the proper channels to gain access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a:t>Have them contact your agency’s HMIS Security Officer so they can get training</a:t>
            </a:r>
          </a:p>
          <a:p>
            <a:pPr marL="742950" lvl="1" indent="-285750">
              <a:buFont typeface="Wingdings" panose="05000000000000000000" pitchFamily="2" charset="2"/>
              <a:buChar char="v"/>
            </a:pPr>
            <a:r>
              <a:rPr lang="en-US" sz="1200"/>
              <a:t>Maybe you have teammate asking to use your login information</a:t>
            </a:r>
          </a:p>
          <a:p>
            <a:pPr marL="1200150" lvl="2" indent="-285750">
              <a:buFont typeface="Wingdings" panose="05000000000000000000" pitchFamily="2" charset="2"/>
              <a:buChar char="v"/>
            </a:pPr>
            <a:r>
              <a:rPr lang="en-US" sz="1200"/>
              <a:t>They have an HMIS account, but they can’t login because they’re currently locked out</a:t>
            </a:r>
          </a:p>
          <a:p>
            <a:pPr marL="1200150" lvl="2" indent="-285750">
              <a:buFont typeface="Wingdings" panose="05000000000000000000" pitchFamily="2" charset="2"/>
              <a:buChar char="v"/>
            </a:pPr>
            <a:r>
              <a:rPr lang="en-US" sz="1200"/>
              <a:t>Tell them to contact their HMIS Data Quality Officer to have their password reset</a:t>
            </a:r>
          </a:p>
          <a:p>
            <a:pPr marL="742950" lvl="1" indent="-285750">
              <a:buFont typeface="Wingdings" panose="05000000000000000000" pitchFamily="2" charset="2"/>
              <a:buChar char="v"/>
            </a:pPr>
            <a:r>
              <a:rPr lang="en-US" sz="1200"/>
              <a:t>It doesn’t matter if it’s your CEO</a:t>
            </a:r>
          </a:p>
          <a:p>
            <a:pPr marL="1200150" lvl="2" indent="-285750">
              <a:buFont typeface="Wingdings" panose="05000000000000000000" pitchFamily="2" charset="2"/>
              <a:buChar char="v"/>
            </a:pPr>
            <a:r>
              <a:rPr lang="en-US" sz="1200"/>
              <a:t>Do not share your username and password</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a:t>Nor should you be logging in for them so they can access the system</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a:t>Bottom line - it doesn’t matter who they are</a:t>
            </a:r>
          </a:p>
          <a:p>
            <a:pPr marL="742950" lvl="1" indent="-285750">
              <a:buFont typeface="Wingdings" panose="05000000000000000000" pitchFamily="2" charset="2"/>
              <a:buChar char="v"/>
            </a:pPr>
            <a:r>
              <a:rPr lang="en-US" sz="1200"/>
              <a:t>If there’s ever a data breach, we will review all information surrounding that breach which includes login reports</a:t>
            </a:r>
          </a:p>
          <a:p>
            <a:pPr marL="285750" lvl="0" indent="-285750">
              <a:buFont typeface="Wingdings" panose="05000000000000000000" pitchFamily="2" charset="2"/>
              <a:buChar char="v"/>
            </a:pPr>
            <a:r>
              <a:rPr lang="en-US"/>
              <a:t>Log out when you're done with the system or if you need to get something</a:t>
            </a:r>
          </a:p>
          <a:p>
            <a:pPr marL="742950" lvl="1" indent="-285750">
              <a:buFont typeface="Wingdings" panose="05000000000000000000" pitchFamily="2" charset="2"/>
              <a:buChar char="v"/>
            </a:pPr>
            <a:r>
              <a:rPr lang="en-US"/>
              <a:t>We understand the system will log you out after 5 minutes of inactivity, but you need to make sure you logout before stepping away from your computer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t>5 minutes may seem short, but it’s plenty of time for a breach</a:t>
            </a:r>
          </a:p>
          <a:p>
            <a:pPr marL="285750" lvl="0" indent="-285750">
              <a:buFont typeface="Wingdings" panose="05000000000000000000" pitchFamily="2" charset="2"/>
              <a:buChar char="v"/>
            </a:pPr>
            <a:r>
              <a:rPr lang="en-US"/>
              <a:t>Never share client info outside approved channels</a:t>
            </a:r>
          </a:p>
          <a:p>
            <a:pPr marL="742950" lvl="1" indent="-285750">
              <a:buFont typeface="Wingdings" panose="05000000000000000000" pitchFamily="2" charset="2"/>
              <a:buChar char="v"/>
            </a:pPr>
            <a:r>
              <a:rPr lang="en-US"/>
              <a:t>We don’t have dedicated victim service providers in HMIS, but we do have agencies that serve persons fleeing from domestic violence situations</a:t>
            </a:r>
          </a:p>
          <a:p>
            <a:pPr marL="1200150" lvl="2" indent="-285750">
              <a:buFont typeface="Wingdings" panose="05000000000000000000" pitchFamily="2" charset="2"/>
              <a:buChar char="v"/>
            </a:pPr>
            <a:r>
              <a:rPr lang="en-US"/>
              <a:t>Protecting their privacy is not just a compliance issue; it’s a safety issue.</a:t>
            </a:r>
          </a:p>
          <a:p>
            <a:pPr marL="1200150" lvl="2" indent="-285750">
              <a:buFont typeface="Wingdings" panose="05000000000000000000" pitchFamily="2" charset="2"/>
              <a:buChar char="v"/>
            </a:pPr>
            <a:r>
              <a:rPr lang="en-US"/>
              <a:t>It is critical that we handle their information with the highest level of confidentiality to ensure their continued safety.</a:t>
            </a:r>
          </a:p>
          <a:p>
            <a:pPr marL="742950" lvl="1" indent="-285750">
              <a:buFont typeface="Wingdings" panose="05000000000000000000" pitchFamily="2" charset="2"/>
              <a:buChar char="v"/>
            </a:pPr>
            <a:r>
              <a:rPr lang="en-US"/>
              <a:t>We also collaborate with agencies that serve highly vulnerable populations such as:</a:t>
            </a:r>
          </a:p>
          <a:p>
            <a:pPr marL="1200150" lvl="2" indent="-285750">
              <a:buFont typeface="Wingdings" panose="05000000000000000000" pitchFamily="2" charset="2"/>
              <a:buChar char="v"/>
            </a:pPr>
            <a:r>
              <a:rPr lang="en-US"/>
              <a:t>RHY (Runaway and Homeless Youth)</a:t>
            </a:r>
          </a:p>
          <a:p>
            <a:pPr marL="1200150" lvl="2" indent="-285750">
              <a:buFont typeface="Wingdings" panose="05000000000000000000" pitchFamily="2" charset="2"/>
              <a:buChar char="v"/>
            </a:pPr>
            <a:r>
              <a:rPr lang="en-US"/>
              <a:t>Individuals connected to HOPWA (Housing Opportunities for Persons With AIDS).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t>These populations require extra confidentiality due to their situations. </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t>While you may not have full access to their enrollment details, you could encounter basic information in the system</a:t>
            </a: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t>Must be handled with strict care. </a:t>
            </a:r>
          </a:p>
          <a:p>
            <a:pPr marL="742950" lvl="1" indent="-285750">
              <a:buFont typeface="Wingdings" panose="05000000000000000000" pitchFamily="2" charset="2"/>
              <a:buChar char="v"/>
            </a:pPr>
            <a:r>
              <a:rPr lang="en-US"/>
              <a:t>If someone asks you to share client information you need ensure they are someone who should have access to this information </a:t>
            </a:r>
          </a:p>
          <a:p>
            <a:pPr marL="742950" lvl="1" indent="-285750">
              <a:buFont typeface="Wingdings" panose="05000000000000000000" pitchFamily="2" charset="2"/>
              <a:buChar char="v"/>
            </a:pPr>
            <a:r>
              <a:rPr lang="en-US"/>
              <a:t>If you are not sure if this person should have the information</a:t>
            </a:r>
          </a:p>
          <a:p>
            <a:pPr marL="1200150" lvl="2" indent="-285750">
              <a:buFont typeface="Wingdings" panose="05000000000000000000" pitchFamily="2" charset="2"/>
              <a:buChar char="v"/>
            </a:pPr>
            <a:r>
              <a:rPr lang="en-US"/>
              <a:t>Contact your supervisor</a:t>
            </a:r>
          </a:p>
          <a:p>
            <a:pPr marL="1200150" lvl="2" indent="-285750">
              <a:buFont typeface="Wingdings" panose="05000000000000000000" pitchFamily="2" charset="2"/>
              <a:buChar char="v"/>
            </a:pPr>
            <a:r>
              <a:rPr lang="en-US"/>
              <a:t>Contact us</a:t>
            </a:r>
          </a:p>
          <a:p>
            <a:pPr marL="742950" lvl="1" indent="-285750">
              <a:buFont typeface="Wingdings" panose="05000000000000000000" pitchFamily="2" charset="2"/>
              <a:buChar char="v"/>
            </a:pPr>
            <a:r>
              <a:rPr lang="en-US"/>
              <a:t>You never know what someone is going to do with the information you give them</a:t>
            </a:r>
          </a:p>
          <a:p>
            <a:pPr marL="742950" lvl="1" indent="-285750">
              <a:buFont typeface="Wingdings" panose="05000000000000000000" pitchFamily="2" charset="2"/>
              <a:buChar char="v"/>
            </a:pPr>
            <a:r>
              <a:rPr lang="en-US"/>
              <a:t>If you are contacted by someone requesting information on a specific person your response should be like one of the following:</a:t>
            </a:r>
          </a:p>
          <a:p>
            <a:pPr marL="1200150" lvl="2" indent="-285750">
              <a:buFont typeface="Wingdings" panose="05000000000000000000" pitchFamily="2" charset="2"/>
              <a:buChar char="v"/>
            </a:pPr>
            <a:r>
              <a:rPr lang="en-US"/>
              <a:t>Option 1:</a:t>
            </a:r>
          </a:p>
          <a:p>
            <a:pPr marL="1657350" lvl="3" indent="-285750">
              <a:buFont typeface="Wingdings" panose="05000000000000000000" pitchFamily="2" charset="2"/>
              <a:buChar char="v"/>
            </a:pPr>
            <a:r>
              <a:rPr lang="en-US" sz="1200" kern="1200">
                <a:solidFill>
                  <a:schemeClr val="tx1"/>
                </a:solidFill>
                <a:effectLst/>
                <a:latin typeface="+mn-lt"/>
                <a:ea typeface="+mn-ea"/>
                <a:cs typeface="+mn-cs"/>
              </a:rPr>
              <a:t>I really appreciate you reaching out. However, to protect everyone’s privacy, we’re not able to confirm or share any information about individuals in our system. Even with family members. Unless we have permission from that person. This policy is in place to protect the safety and confidentiality of the people we serve</a:t>
            </a:r>
            <a:r>
              <a:rPr lang="en-US"/>
              <a:t>.</a:t>
            </a:r>
          </a:p>
          <a:p>
            <a:pPr marL="1200150" lvl="2" indent="-285750">
              <a:buFont typeface="Wingdings" panose="05000000000000000000" pitchFamily="2" charset="2"/>
              <a:buChar char="v"/>
            </a:pPr>
            <a:r>
              <a:rPr lang="en-US" sz="1200" kern="1200">
                <a:solidFill>
                  <a:schemeClr val="tx1"/>
                </a:solidFill>
                <a:effectLst/>
                <a:latin typeface="+mn-lt"/>
                <a:ea typeface="+mn-ea"/>
                <a:cs typeface="+mn-cs"/>
              </a:rPr>
              <a:t>Option 2:</a:t>
            </a:r>
            <a:endParaRPr lang="en-US"/>
          </a:p>
          <a:p>
            <a:pPr marL="1657350" lvl="3" indent="-285750">
              <a:buFont typeface="Wingdings" panose="05000000000000000000" pitchFamily="2" charset="2"/>
              <a:buChar char="v"/>
            </a:pPr>
            <a:r>
              <a:rPr lang="en-US" sz="1200" kern="1200">
                <a:solidFill>
                  <a:schemeClr val="tx1"/>
                </a:solidFill>
                <a:effectLst/>
                <a:latin typeface="+mn-lt"/>
                <a:ea typeface="+mn-ea"/>
                <a:cs typeface="+mn-cs"/>
              </a:rPr>
              <a:t>I really appreciate you reaching out. That said, because of privacy laws and the way our system works, I’m not able to confirm whether someone is or isn’t receiving services here. Even for close family, we’re required to have permission from the person before sharing any information. What I can do is let you know about the services we offer and how someone can get connected to support. Talk with your loved one and if they choose to involve you directly, we’d be glad to talk at that point.</a:t>
            </a:r>
            <a:endParaRPr lang="en-US"/>
          </a:p>
          <a:p>
            <a:pPr marL="285750" lvl="0" indent="-285750">
              <a:buFont typeface="Wingdings" panose="05000000000000000000" pitchFamily="2" charset="2"/>
              <a:buChar char="v"/>
            </a:pPr>
            <a:r>
              <a:rPr lang="en-US"/>
              <a:t>Report any suspicious activity or behavior</a:t>
            </a:r>
          </a:p>
          <a:p>
            <a:pPr marL="742950" lvl="1" indent="-285750">
              <a:buFont typeface="Wingdings" panose="05000000000000000000" pitchFamily="2" charset="2"/>
              <a:buChar char="v"/>
            </a:pPr>
            <a:r>
              <a:rPr lang="en-US"/>
              <a:t>We can’t take action if you don’t bring it to our attention</a:t>
            </a:r>
          </a:p>
          <a:p>
            <a:pPr marL="742950" lvl="1" indent="-285750">
              <a:buFont typeface="Wingdings" panose="05000000000000000000" pitchFamily="2" charset="2"/>
              <a:buChar char="v"/>
            </a:pPr>
            <a:r>
              <a:rPr lang="en-US"/>
              <a:t>If you observe any unusual behavior or actions that raise concerns:</a:t>
            </a:r>
          </a:p>
          <a:p>
            <a:pPr marL="1200150" lvl="2" indent="-285750">
              <a:buFont typeface="Wingdings" panose="05000000000000000000" pitchFamily="2" charset="2"/>
              <a:buChar char="v"/>
            </a:pPr>
            <a:r>
              <a:rPr lang="en-US"/>
              <a:t>Such as someone attempting to access data they don’t need for their role</a:t>
            </a:r>
          </a:p>
          <a:p>
            <a:pPr marL="1200150" lvl="2" indent="-285750">
              <a:buFont typeface="Wingdings" panose="05000000000000000000" pitchFamily="2" charset="2"/>
              <a:buChar char="v"/>
            </a:pPr>
            <a:r>
              <a:rPr lang="en-US"/>
              <a:t>Or someone pressing for information in a way that feels inappropriate, let us know immediately</a:t>
            </a:r>
          </a:p>
          <a:p>
            <a:pPr marL="742950" lvl="1" indent="-285750">
              <a:buFont typeface="Wingdings" panose="05000000000000000000" pitchFamily="2" charset="2"/>
              <a:buChar char="v"/>
            </a:pPr>
            <a:r>
              <a:rPr lang="en-US"/>
              <a:t>Your vigilance helps protect everyone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t>Act as though your personal data is in this system</a:t>
            </a:r>
          </a:p>
        </p:txBody>
      </p:sp>
      <p:sp>
        <p:nvSpPr>
          <p:cNvPr id="4" name="Slide Number Placeholder 3"/>
          <p:cNvSpPr>
            <a:spLocks noGrp="1"/>
          </p:cNvSpPr>
          <p:nvPr>
            <p:ph type="sldNum" sz="quarter" idx="5"/>
          </p:nvPr>
        </p:nvSpPr>
        <p:spPr/>
        <p:txBody>
          <a:bodyPr/>
          <a:lstStyle/>
          <a:p>
            <a:fld id="{4174FD1D-0B0A-4E8C-8ED9-679D0106C58D}" type="slidenum">
              <a:rPr lang="en-US" smtClean="0"/>
              <a:t>4</a:t>
            </a:fld>
            <a:endParaRPr lang="en-US"/>
          </a:p>
        </p:txBody>
      </p:sp>
    </p:spTree>
    <p:extLst>
      <p:ext uri="{BB962C8B-B14F-4D97-AF65-F5344CB8AC3E}">
        <p14:creationId xmlns:p14="http://schemas.microsoft.com/office/powerpoint/2010/main" val="36720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E36D6-4B2E-9440-E2B1-B24AF97E2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E9C85-377C-1105-0A62-41CC3BE724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0D86B7-CAB0-BBFF-1CA2-60364ECF7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AC2216-5883-F27D-B7F7-C0E59EAEEF01}"/>
              </a:ext>
            </a:extLst>
          </p:cNvPr>
          <p:cNvSpPr>
            <a:spLocks noGrp="1"/>
          </p:cNvSpPr>
          <p:nvPr>
            <p:ph type="sldNum" sz="quarter" idx="5"/>
          </p:nvPr>
        </p:nvSpPr>
        <p:spPr/>
        <p:txBody>
          <a:bodyPr/>
          <a:lstStyle/>
          <a:p>
            <a:fld id="{4174FD1D-0B0A-4E8C-8ED9-679D0106C58D}" type="slidenum">
              <a:rPr lang="en-US" smtClean="0"/>
              <a:t>6</a:t>
            </a:fld>
            <a:endParaRPr lang="en-US"/>
          </a:p>
        </p:txBody>
      </p:sp>
    </p:spTree>
    <p:extLst>
      <p:ext uri="{BB962C8B-B14F-4D97-AF65-F5344CB8AC3E}">
        <p14:creationId xmlns:p14="http://schemas.microsoft.com/office/powerpoint/2010/main" val="391143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When it comes to the entry, update, annual, and exit assessments, make note of these additional considerations and reminders: </a:t>
            </a:r>
          </a:p>
          <a:p>
            <a:endParaRPr lang="en-US"/>
          </a:p>
          <a:p>
            <a:pPr marL="171450" indent="-171450">
              <a:buFontTx/>
              <a:buChar char="-"/>
            </a:pPr>
            <a:r>
              <a:rPr lang="en-US"/>
              <a:t>For your outreach program, you should enroll EVERY client, even if you only have an alias (nickname) or very little identifying information. Remember, until you record a date of engagement, the missing information will not affect your data quality report. The only other concern here would be duplication of clients, which we’ll discuss in just a moment. Don’t let worries about missing information or duplication of clients keep you from enrolling a client into your program.</a:t>
            </a:r>
          </a:p>
          <a:p>
            <a:pPr marL="171450" indent="-171450">
              <a:buFontTx/>
              <a:buChar char="-"/>
            </a:pPr>
            <a:r>
              <a:rPr lang="en-US"/>
              <a:t>Update assessments will likely be frequent, as you should record an update any time you client’s situation changes. This includes a change in current living situation, income, disability, or engagement. You will use this assessment or record the client’s date of engagement if the client is engaged any date after their project start date. </a:t>
            </a:r>
          </a:p>
          <a:p>
            <a:pPr marL="171450" indent="-171450">
              <a:buFontTx/>
              <a:buChar char="-"/>
            </a:pPr>
            <a:r>
              <a:rPr lang="en-US"/>
              <a:t>Annual Assessments are required for clients in street outreach programs. All of the regular data standards for annual assessments apply. Record them within the 60 day window surrounding the client’s anniversary of their project start date. </a:t>
            </a:r>
          </a:p>
          <a:p>
            <a:pPr marL="171450" indent="-171450">
              <a:buFontTx/>
              <a:buChar char="-"/>
            </a:pPr>
            <a:r>
              <a:rPr lang="en-US"/>
              <a:t>Exit assessments are also required and follow the regular data standards – meaning any client no longer being served by your program should be exited. Some street outreach programs may opt for auto-exits to be set up. You can ask your Data Quality Officer if your program uses auto-exits. The auto-exit is based on a timeframe that references the client’s most  recent CLS. The timeframe is typically 90 days but may very. Using 90 days as an example, it would automatically record an exit date for a client who has not had a CLS recorded within the last 90 days. However, you should not rely on the auto-exit to complete your exit assessments. Auto-exits will have missing information in data quality reports. Even if your program is using auto-exits, you should still exit every client in the program. </a:t>
            </a:r>
          </a:p>
        </p:txBody>
      </p:sp>
      <p:sp>
        <p:nvSpPr>
          <p:cNvPr id="4" name="Slide Number Placeholder 3"/>
          <p:cNvSpPr>
            <a:spLocks noGrp="1"/>
          </p:cNvSpPr>
          <p:nvPr>
            <p:ph type="sldNum" sz="quarter" idx="5"/>
          </p:nvPr>
        </p:nvSpPr>
        <p:spPr/>
        <p:txBody>
          <a:bodyPr/>
          <a:lstStyle/>
          <a:p>
            <a:fld id="{4174FD1D-0B0A-4E8C-8ED9-679D0106C58D}" type="slidenum">
              <a:rPr lang="en-US" smtClean="0"/>
              <a:t>7</a:t>
            </a:fld>
            <a:endParaRPr lang="en-US"/>
          </a:p>
        </p:txBody>
      </p:sp>
    </p:spTree>
    <p:extLst>
      <p:ext uri="{BB962C8B-B14F-4D97-AF65-F5344CB8AC3E}">
        <p14:creationId xmlns:p14="http://schemas.microsoft.com/office/powerpoint/2010/main" val="140714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74FD1D-0B0A-4E8C-8ED9-679D0106C58D}" type="slidenum">
              <a:rPr lang="en-US" smtClean="0"/>
              <a:t>8</a:t>
            </a:fld>
            <a:endParaRPr lang="en-US"/>
          </a:p>
        </p:txBody>
      </p:sp>
    </p:spTree>
    <p:extLst>
      <p:ext uri="{BB962C8B-B14F-4D97-AF65-F5344CB8AC3E}">
        <p14:creationId xmlns:p14="http://schemas.microsoft.com/office/powerpoint/2010/main" val="116185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74FD1D-0B0A-4E8C-8ED9-679D0106C58D}" type="slidenum">
              <a:rPr lang="en-US" smtClean="0"/>
              <a:t>9</a:t>
            </a:fld>
            <a:endParaRPr lang="en-US"/>
          </a:p>
        </p:txBody>
      </p:sp>
    </p:spTree>
    <p:extLst>
      <p:ext uri="{BB962C8B-B14F-4D97-AF65-F5344CB8AC3E}">
        <p14:creationId xmlns:p14="http://schemas.microsoft.com/office/powerpoint/2010/main" val="350513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Before we conclude, let’s briefly discuss duplication and deduplication of client’s records in HMIS. </a:t>
            </a:r>
          </a:p>
          <a:p>
            <a:endParaRPr lang="en-US"/>
          </a:p>
          <a:p>
            <a:r>
              <a:rPr lang="en-US"/>
              <a:t>While it is almost inevitable that clients served by street outreach programs may be entered into the system multiple times with duplicate records, there are steps you can take to avoid duplication as much as possible. </a:t>
            </a:r>
          </a:p>
          <a:p>
            <a:r>
              <a:rPr lang="en-US"/>
              <a:t> - search using the first 2-3 letters</a:t>
            </a:r>
          </a:p>
          <a:p>
            <a:pPr marL="171450" indent="-171450">
              <a:buFontTx/>
              <a:buChar char="-"/>
            </a:pPr>
            <a:r>
              <a:rPr lang="en-US"/>
              <a:t>Search in multiple ways (never all)</a:t>
            </a:r>
          </a:p>
          <a:p>
            <a:pPr marL="171450" indent="-171450">
              <a:buFontTx/>
              <a:buChar char="-"/>
            </a:pPr>
            <a:r>
              <a:rPr lang="en-US"/>
              <a:t>Search with multiple spellings</a:t>
            </a:r>
          </a:p>
          <a:p>
            <a:pPr marL="0" indent="0">
              <a:buFontTx/>
              <a:buNone/>
            </a:pPr>
            <a:endParaRPr lang="en-US"/>
          </a:p>
          <a:p>
            <a:pPr marL="0" indent="0">
              <a:buFontTx/>
              <a:buNone/>
            </a:pPr>
            <a:endParaRPr lang="en-US"/>
          </a:p>
          <a:p>
            <a:pPr marL="0" indent="0">
              <a:buFontTx/>
              <a:buNone/>
            </a:pPr>
            <a:r>
              <a:rPr lang="en-US"/>
              <a:t>If you search and find multiple records of the same client, you can enter your data on the record with the smaller client ID. Then, submit a Spiceworks ticket to our HMIS admin team to ask them to look into the duplicate. Records will be merged and the client will retain the older (smaller) </a:t>
            </a:r>
            <a:r>
              <a:rPr lang="en-US" err="1"/>
              <a:t>clientTrack</a:t>
            </a:r>
            <a:r>
              <a:rPr lang="en-US"/>
              <a:t> client ID.</a:t>
            </a:r>
          </a:p>
          <a:p>
            <a:pPr marL="0" indent="0">
              <a:buFontTx/>
              <a:buNone/>
            </a:pPr>
            <a:endParaRPr lang="en-US"/>
          </a:p>
          <a:p>
            <a:pPr marL="0" indent="0">
              <a:buFontTx/>
              <a:buNone/>
            </a:pPr>
            <a:r>
              <a:rPr lang="en-US"/>
              <a:t>While our team regularly analyses records and merges duplicates, it is helpful for you to identify them via a Spiceworks ticket when you find them. </a:t>
            </a:r>
          </a:p>
          <a:p>
            <a:pPr marL="0" indent="0">
              <a:buFontTx/>
              <a:buNone/>
            </a:pPr>
            <a:endParaRPr lang="en-US"/>
          </a:p>
          <a:p>
            <a:pPr marL="0" indent="0">
              <a:buFontTx/>
              <a:buNone/>
            </a:pPr>
            <a:r>
              <a:rPr lang="en-US"/>
              <a:t>Finally, while duplicate records are problematic, they can be fixed with this relatively simply merge process. It is much more complicated to remove and correct data that was incorrectly recorded on the wrong client. So, if you are in doubt as to whether a record you found is in fact your client, just create a new record and make note of the old ID. You can always request the merge if you find out that you created a duplicate later on. </a:t>
            </a:r>
          </a:p>
        </p:txBody>
      </p:sp>
      <p:sp>
        <p:nvSpPr>
          <p:cNvPr id="4" name="Slide Number Placeholder 3"/>
          <p:cNvSpPr>
            <a:spLocks noGrp="1"/>
          </p:cNvSpPr>
          <p:nvPr>
            <p:ph type="sldNum" sz="quarter" idx="5"/>
          </p:nvPr>
        </p:nvSpPr>
        <p:spPr/>
        <p:txBody>
          <a:bodyPr/>
          <a:lstStyle/>
          <a:p>
            <a:fld id="{4174FD1D-0B0A-4E8C-8ED9-679D0106C58D}" type="slidenum">
              <a:rPr lang="en-US" smtClean="0"/>
              <a:t>10</a:t>
            </a:fld>
            <a:endParaRPr lang="en-US"/>
          </a:p>
        </p:txBody>
      </p:sp>
    </p:spTree>
    <p:extLst>
      <p:ext uri="{BB962C8B-B14F-4D97-AF65-F5344CB8AC3E}">
        <p14:creationId xmlns:p14="http://schemas.microsoft.com/office/powerpoint/2010/main" val="2210463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AA041-6276-40E8-B0A3-4ACEA0E5ABF0}"/>
              </a:ext>
            </a:extLst>
          </p:cNvPr>
          <p:cNvSpPr>
            <a:spLocks noGrp="1"/>
          </p:cNvSpPr>
          <p:nvPr>
            <p:ph type="ctrTitle"/>
          </p:nvPr>
        </p:nvSpPr>
        <p:spPr>
          <a:xfrm>
            <a:off x="1524000" y="3132788"/>
            <a:ext cx="9144000" cy="1126273"/>
          </a:xfrm>
          <a:prstGeom prst="rect">
            <a:avLst/>
          </a:prstGeo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3F16F1A8-C414-427E-AF72-E3E94FA07574}"/>
              </a:ext>
            </a:extLst>
          </p:cNvPr>
          <p:cNvSpPr>
            <a:spLocks noGrp="1"/>
          </p:cNvSpPr>
          <p:nvPr>
            <p:ph type="subTitle" idx="1"/>
          </p:nvPr>
        </p:nvSpPr>
        <p:spPr>
          <a:xfrm>
            <a:off x="1524000" y="4362306"/>
            <a:ext cx="9144000" cy="1655762"/>
          </a:xfrm>
        </p:spPr>
        <p:txBody>
          <a:bodyPr>
            <a:normAutofit/>
          </a:bodyPr>
          <a:lstStyle>
            <a:lvl1pPr marL="0" indent="0" algn="ctr">
              <a:buNone/>
              <a:defRPr sz="1400" b="1" i="0" cap="all" spc="50" baseline="0">
                <a:solidFill>
                  <a:schemeClr val="tx2"/>
                </a:solidFill>
                <a:latin typeface="Barlow Semi Condensed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35D24C56-5CCB-5F4B-3A2D-0725FB38F466}"/>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BD9C0D61-DCD6-AAFE-ECF7-2A2B4D2F9DA8}"/>
              </a:ext>
            </a:extLst>
          </p:cNvPr>
          <p:cNvSpPr>
            <a:spLocks noGrp="1"/>
          </p:cNvSpPr>
          <p:nvPr>
            <p:ph type="sldNum" sz="quarter" idx="11"/>
          </p:nvPr>
        </p:nvSpPr>
        <p:spPr/>
        <p:txBody>
          <a:bodyPr/>
          <a:lstStyle/>
          <a:p>
            <a:fld id="{8737CBDC-B73C-41E0-BC9A-086AD86E1379}" type="slidenum">
              <a:rPr lang="en-US" smtClean="0"/>
              <a:pPr/>
              <a:t>‹#›</a:t>
            </a:fld>
            <a:endParaRPr lang="en-US"/>
          </a:p>
        </p:txBody>
      </p:sp>
    </p:spTree>
    <p:extLst>
      <p:ext uri="{BB962C8B-B14F-4D97-AF65-F5344CB8AC3E}">
        <p14:creationId xmlns:p14="http://schemas.microsoft.com/office/powerpoint/2010/main" val="25585555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6D0F720-5F74-D190-72A2-7C31BF0C9927}"/>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sp>
        <p:nvSpPr>
          <p:cNvPr id="7" name="Footer Placeholder 1">
            <a:extLst>
              <a:ext uri="{FF2B5EF4-FFF2-40B4-BE49-F238E27FC236}">
                <a16:creationId xmlns:a16="http://schemas.microsoft.com/office/drawing/2014/main" id="{4BF9F848-A86B-F197-B953-4B38CC634280}"/>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cxnSp>
        <p:nvCxnSpPr>
          <p:cNvPr id="8" name="Straight Connector 7">
            <a:extLst>
              <a:ext uri="{FF2B5EF4-FFF2-40B4-BE49-F238E27FC236}">
                <a16:creationId xmlns:a16="http://schemas.microsoft.com/office/drawing/2014/main" id="{97A4AA67-9906-5168-0F2D-A8DD3D898886}"/>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6322A8C2-8FAC-9608-EC09-BD866FEC1AC0}"/>
              </a:ext>
            </a:extLst>
          </p:cNvPr>
          <p:cNvSpPr>
            <a:spLocks noGrp="1"/>
          </p:cNvSpPr>
          <p:nvPr>
            <p:ph type="ctrTitle"/>
          </p:nvPr>
        </p:nvSpPr>
        <p:spPr>
          <a:xfrm>
            <a:off x="1524000" y="2379400"/>
            <a:ext cx="9144000" cy="1126273"/>
          </a:xfrm>
          <a:prstGeom prst="rect">
            <a:avLst/>
          </a:prstGeom>
        </p:spPr>
        <p:txBody>
          <a:bodyPr anchor="b">
            <a:normAutofit/>
          </a:bodyPr>
          <a:lstStyle>
            <a:lvl1pPr algn="ctr">
              <a:defRPr sz="4000"/>
            </a:lvl1pPr>
          </a:lstStyle>
          <a:p>
            <a:r>
              <a:rPr lang="en-US"/>
              <a:t>Click to edit Master title style</a:t>
            </a:r>
          </a:p>
        </p:txBody>
      </p:sp>
      <p:sp>
        <p:nvSpPr>
          <p:cNvPr id="6" name="Subtitle 2">
            <a:extLst>
              <a:ext uri="{FF2B5EF4-FFF2-40B4-BE49-F238E27FC236}">
                <a16:creationId xmlns:a16="http://schemas.microsoft.com/office/drawing/2014/main" id="{633BDCA1-1EB9-69C1-06FC-E74B59EE4257}"/>
              </a:ext>
            </a:extLst>
          </p:cNvPr>
          <p:cNvSpPr>
            <a:spLocks noGrp="1"/>
          </p:cNvSpPr>
          <p:nvPr>
            <p:ph type="subTitle" idx="1"/>
          </p:nvPr>
        </p:nvSpPr>
        <p:spPr>
          <a:xfrm>
            <a:off x="1524000" y="3608918"/>
            <a:ext cx="9144000" cy="1655762"/>
          </a:xfrm>
        </p:spPr>
        <p:txBody>
          <a:bodyPr>
            <a:normAutofit/>
          </a:bodyPr>
          <a:lstStyle>
            <a:lvl1pPr marL="0" indent="0" algn="ctr">
              <a:buNone/>
              <a:defRPr sz="1600" b="0" i="0" cap="none" spc="0" baseline="0">
                <a:solidFill>
                  <a:schemeClr val="tx1"/>
                </a:solidFill>
                <a:latin typeface="Barlow Semi Condensed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Graphic 1">
            <a:extLst>
              <a:ext uri="{FF2B5EF4-FFF2-40B4-BE49-F238E27FC236}">
                <a16:creationId xmlns:a16="http://schemas.microsoft.com/office/drawing/2014/main" id="{33570026-34F6-B58F-62A5-B6B0F05F4B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0599173" cy="1135329"/>
          </a:xfrm>
          <a:prstGeom prst="rect">
            <a:avLst/>
          </a:prstGeom>
        </p:spPr>
      </p:pic>
      <p:pic>
        <p:nvPicPr>
          <p:cNvPr id="3" name="Graphic 2">
            <a:extLst>
              <a:ext uri="{FF2B5EF4-FFF2-40B4-BE49-F238E27FC236}">
                <a16:creationId xmlns:a16="http://schemas.microsoft.com/office/drawing/2014/main" id="{C7AAC804-B135-6CD4-966B-8613D36DB7C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48103" y="6356350"/>
            <a:ext cx="356616" cy="274320"/>
          </a:xfrm>
          <a:prstGeom prst="rect">
            <a:avLst/>
          </a:prstGeom>
        </p:spPr>
      </p:pic>
      <p:pic>
        <p:nvPicPr>
          <p:cNvPr id="10" name="Graphic 9">
            <a:extLst>
              <a:ext uri="{FF2B5EF4-FFF2-40B4-BE49-F238E27FC236}">
                <a16:creationId xmlns:a16="http://schemas.microsoft.com/office/drawing/2014/main" id="{02A46BC0-97FD-C371-09C7-C33CE537A89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49227" y="6356350"/>
            <a:ext cx="338328" cy="274320"/>
          </a:xfrm>
          <a:prstGeom prst="rect">
            <a:avLst/>
          </a:prstGeom>
        </p:spPr>
      </p:pic>
      <p:cxnSp>
        <p:nvCxnSpPr>
          <p:cNvPr id="11" name="Straight Connector 10">
            <a:extLst>
              <a:ext uri="{FF2B5EF4-FFF2-40B4-BE49-F238E27FC236}">
                <a16:creationId xmlns:a16="http://schemas.microsoft.com/office/drawing/2014/main" id="{3E0141B7-910B-03F2-4EB7-DE681B1730C7}"/>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49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7B132-0785-4EE2-9742-9351800E2D60}"/>
              </a:ext>
            </a:extLst>
          </p:cNvPr>
          <p:cNvSpPr>
            <a:spLocks noGrp="1"/>
          </p:cNvSpPr>
          <p:nvPr>
            <p:ph idx="1"/>
          </p:nvPr>
        </p:nvSpPr>
        <p:spPr>
          <a:xfrm>
            <a:off x="838200" y="1463040"/>
            <a:ext cx="6400800" cy="4582339"/>
          </a:xfrm>
        </p:spPr>
        <p:txBody>
          <a:bodyPr lIns="0" tIns="0" rIns="0" bIns="0"/>
          <a:lstStyle>
            <a:lvl1pPr>
              <a:spcAft>
                <a:spcPts val="1200"/>
              </a:spcAft>
              <a:defRPr sz="2400" b="0" i="0" cap="none" spc="0" baseline="0">
                <a:solidFill>
                  <a:schemeClr val="tx1"/>
                </a:solidFill>
                <a:latin typeface="Barlow Semi Condensed Light" pitchFamily="2" charset="77"/>
              </a:defRPr>
            </a:lvl1pPr>
            <a:lvl2pPr marL="182880" indent="-182880">
              <a:spcAft>
                <a:spcPts val="1200"/>
              </a:spcAft>
              <a:buSzPct val="80000"/>
              <a:buFont typeface="Arial" panose="020B0604020202020204" pitchFamily="34" charset="0"/>
              <a:buChar char="•"/>
              <a:defRPr sz="2400" baseline="0">
                <a:latin typeface="Barlow Semi Condensed Light" pitchFamily="2" charset="77"/>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6">
            <a:extLst>
              <a:ext uri="{FF2B5EF4-FFF2-40B4-BE49-F238E27FC236}">
                <a16:creationId xmlns:a16="http://schemas.microsoft.com/office/drawing/2014/main" id="{4D3D65EF-6233-E2A5-3EFB-71027E13EA45}"/>
              </a:ext>
            </a:extLst>
          </p:cNvPr>
          <p:cNvSpPr>
            <a:spLocks noGrp="1"/>
          </p:cNvSpPr>
          <p:nvPr>
            <p:ph type="title"/>
          </p:nvPr>
        </p:nvSpPr>
        <p:spPr>
          <a:xfrm>
            <a:off x="838200" y="365126"/>
            <a:ext cx="10515600" cy="683090"/>
          </a:xfrm>
          <a:prstGeom prst="rect">
            <a:avLst/>
          </a:prstGeom>
        </p:spPr>
        <p:txBody>
          <a:bodyPr vert="horz" lIns="0" tIns="0" rIns="0" bIns="0" rtlCol="0" anchor="b" anchorCtr="0">
            <a:normAutofit/>
          </a:bodyPr>
          <a:lstStyle/>
          <a:p>
            <a:r>
              <a:rPr lang="en-US"/>
              <a:t>Click to edit Master title style</a:t>
            </a:r>
          </a:p>
        </p:txBody>
      </p:sp>
      <p:sp>
        <p:nvSpPr>
          <p:cNvPr id="4" name="Slide Number Placeholder 5">
            <a:extLst>
              <a:ext uri="{FF2B5EF4-FFF2-40B4-BE49-F238E27FC236}">
                <a16:creationId xmlns:a16="http://schemas.microsoft.com/office/drawing/2014/main" id="{15F38796-A9CF-EA16-6FC5-966317FB7C0C}"/>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sp>
        <p:nvSpPr>
          <p:cNvPr id="7" name="Footer Placeholder 1">
            <a:extLst>
              <a:ext uri="{FF2B5EF4-FFF2-40B4-BE49-F238E27FC236}">
                <a16:creationId xmlns:a16="http://schemas.microsoft.com/office/drawing/2014/main" id="{F7CDA929-825B-EBB9-C0AE-18F40CAA7195}"/>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cxnSp>
        <p:nvCxnSpPr>
          <p:cNvPr id="8" name="Straight Connector 7">
            <a:extLst>
              <a:ext uri="{FF2B5EF4-FFF2-40B4-BE49-F238E27FC236}">
                <a16:creationId xmlns:a16="http://schemas.microsoft.com/office/drawing/2014/main" id="{F9D4CC25-2414-5C58-FBD8-4E7ED9F8922D}"/>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5D6B1D06-DC97-108E-46FC-ADDDC3001A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103" y="6356350"/>
            <a:ext cx="356616" cy="274320"/>
          </a:xfrm>
          <a:prstGeom prst="rect">
            <a:avLst/>
          </a:prstGeom>
        </p:spPr>
      </p:pic>
      <p:pic>
        <p:nvPicPr>
          <p:cNvPr id="6" name="Graphic 5">
            <a:extLst>
              <a:ext uri="{FF2B5EF4-FFF2-40B4-BE49-F238E27FC236}">
                <a16:creationId xmlns:a16="http://schemas.microsoft.com/office/drawing/2014/main" id="{736D7E8C-1496-7043-2A0D-58B3C244230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49227" y="6356350"/>
            <a:ext cx="338328" cy="274320"/>
          </a:xfrm>
          <a:prstGeom prst="rect">
            <a:avLst/>
          </a:prstGeom>
        </p:spPr>
      </p:pic>
      <p:cxnSp>
        <p:nvCxnSpPr>
          <p:cNvPr id="9" name="Straight Connector 8">
            <a:extLst>
              <a:ext uri="{FF2B5EF4-FFF2-40B4-BE49-F238E27FC236}">
                <a16:creationId xmlns:a16="http://schemas.microsoft.com/office/drawing/2014/main" id="{48BA97B2-6574-6D6F-E8BC-386FADB98ECD}"/>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62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7B132-0785-4EE2-9742-9351800E2D60}"/>
              </a:ext>
            </a:extLst>
          </p:cNvPr>
          <p:cNvSpPr>
            <a:spLocks noGrp="1"/>
          </p:cNvSpPr>
          <p:nvPr>
            <p:ph idx="1"/>
          </p:nvPr>
        </p:nvSpPr>
        <p:spPr>
          <a:xfrm>
            <a:off x="838200" y="1463040"/>
            <a:ext cx="10515600" cy="458233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6">
            <a:extLst>
              <a:ext uri="{FF2B5EF4-FFF2-40B4-BE49-F238E27FC236}">
                <a16:creationId xmlns:a16="http://schemas.microsoft.com/office/drawing/2014/main" id="{4D3D65EF-6233-E2A5-3EFB-71027E13EA45}"/>
              </a:ext>
            </a:extLst>
          </p:cNvPr>
          <p:cNvSpPr>
            <a:spLocks noGrp="1"/>
          </p:cNvSpPr>
          <p:nvPr>
            <p:ph type="title"/>
          </p:nvPr>
        </p:nvSpPr>
        <p:spPr>
          <a:xfrm>
            <a:off x="838200" y="365126"/>
            <a:ext cx="10515600" cy="683090"/>
          </a:xfrm>
          <a:prstGeom prst="rect">
            <a:avLst/>
          </a:prstGeom>
        </p:spPr>
        <p:txBody>
          <a:bodyPr vert="horz" lIns="0" tIns="0" rIns="0" bIns="0" rtlCol="0" anchor="b" anchorCtr="0">
            <a:normAutofit/>
          </a:bodyPr>
          <a:lstStyle/>
          <a:p>
            <a:r>
              <a:rPr lang="en-US"/>
              <a:t>Click to edit Master title style</a:t>
            </a:r>
          </a:p>
        </p:txBody>
      </p:sp>
      <p:sp>
        <p:nvSpPr>
          <p:cNvPr id="4" name="Slide Number Placeholder 5">
            <a:extLst>
              <a:ext uri="{FF2B5EF4-FFF2-40B4-BE49-F238E27FC236}">
                <a16:creationId xmlns:a16="http://schemas.microsoft.com/office/drawing/2014/main" id="{15F38796-A9CF-EA16-6FC5-966317FB7C0C}"/>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sp>
        <p:nvSpPr>
          <p:cNvPr id="7" name="Footer Placeholder 1">
            <a:extLst>
              <a:ext uri="{FF2B5EF4-FFF2-40B4-BE49-F238E27FC236}">
                <a16:creationId xmlns:a16="http://schemas.microsoft.com/office/drawing/2014/main" id="{F7CDA929-825B-EBB9-C0AE-18F40CAA7195}"/>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cxnSp>
        <p:nvCxnSpPr>
          <p:cNvPr id="8" name="Straight Connector 7">
            <a:extLst>
              <a:ext uri="{FF2B5EF4-FFF2-40B4-BE49-F238E27FC236}">
                <a16:creationId xmlns:a16="http://schemas.microsoft.com/office/drawing/2014/main" id="{F9D4CC25-2414-5C58-FBD8-4E7ED9F8922D}"/>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FD5562D-495A-AC8F-8B4B-DE9A511A00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103" y="6356350"/>
            <a:ext cx="356616" cy="274320"/>
          </a:xfrm>
          <a:prstGeom prst="rect">
            <a:avLst/>
          </a:prstGeom>
        </p:spPr>
      </p:pic>
      <p:pic>
        <p:nvPicPr>
          <p:cNvPr id="6" name="Graphic 5">
            <a:extLst>
              <a:ext uri="{FF2B5EF4-FFF2-40B4-BE49-F238E27FC236}">
                <a16:creationId xmlns:a16="http://schemas.microsoft.com/office/drawing/2014/main" id="{5B095AB3-5719-C5F3-E400-ED65B5E42A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49227" y="6356350"/>
            <a:ext cx="338328" cy="274320"/>
          </a:xfrm>
          <a:prstGeom prst="rect">
            <a:avLst/>
          </a:prstGeom>
        </p:spPr>
      </p:pic>
      <p:cxnSp>
        <p:nvCxnSpPr>
          <p:cNvPr id="9" name="Straight Connector 8">
            <a:extLst>
              <a:ext uri="{FF2B5EF4-FFF2-40B4-BE49-F238E27FC236}">
                <a16:creationId xmlns:a16="http://schemas.microsoft.com/office/drawing/2014/main" id="{5E665D38-566B-3545-340F-7B65AF4F50ED}"/>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67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7E2F-FC0E-4651-B1D2-A92D07D7FF7A}"/>
              </a:ext>
            </a:extLst>
          </p:cNvPr>
          <p:cNvSpPr>
            <a:spLocks noGrp="1"/>
          </p:cNvSpPr>
          <p:nvPr>
            <p:ph type="title"/>
          </p:nvPr>
        </p:nvSpPr>
        <p:spPr>
          <a:xfrm>
            <a:off x="838200" y="365126"/>
            <a:ext cx="10515600" cy="683090"/>
          </a:xfrm>
          <a:prstGeom prst="rect">
            <a:avLst/>
          </a:prstGeom>
        </p:spPr>
        <p:txBody>
          <a:bodyPr lIns="0" tIns="0" rIns="0" bIns="0" anchor="b" anchorCtr="0">
            <a:normAutofit/>
          </a:bodyPr>
          <a:lstStyle>
            <a:lvl1pPr>
              <a:defRPr sz="3200"/>
            </a:lvl1pPr>
          </a:lstStyle>
          <a:p>
            <a:r>
              <a:rPr lang="en-US"/>
              <a:t>Click to edit Master title style</a:t>
            </a:r>
          </a:p>
        </p:txBody>
      </p:sp>
      <p:cxnSp>
        <p:nvCxnSpPr>
          <p:cNvPr id="8" name="Straight Connector 7">
            <a:extLst>
              <a:ext uri="{FF2B5EF4-FFF2-40B4-BE49-F238E27FC236}">
                <a16:creationId xmlns:a16="http://schemas.microsoft.com/office/drawing/2014/main" id="{33A855C0-944E-8B53-3A01-8A5B708CC9BA}"/>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Footer Placeholder 1">
            <a:extLst>
              <a:ext uri="{FF2B5EF4-FFF2-40B4-BE49-F238E27FC236}">
                <a16:creationId xmlns:a16="http://schemas.microsoft.com/office/drawing/2014/main" id="{54BABC67-692F-1475-4D1E-339737AF4724}"/>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sp>
        <p:nvSpPr>
          <p:cNvPr id="4" name="Slide Number Placeholder 5">
            <a:extLst>
              <a:ext uri="{FF2B5EF4-FFF2-40B4-BE49-F238E27FC236}">
                <a16:creationId xmlns:a16="http://schemas.microsoft.com/office/drawing/2014/main" id="{C16D0D08-A523-EB79-B5A6-92E8C54D9A65}"/>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cxnSp>
        <p:nvCxnSpPr>
          <p:cNvPr id="12" name="Straight Connector 11">
            <a:extLst>
              <a:ext uri="{FF2B5EF4-FFF2-40B4-BE49-F238E27FC236}">
                <a16:creationId xmlns:a16="http://schemas.microsoft.com/office/drawing/2014/main" id="{D179676B-1F62-7478-7A6A-EF244787DAB6}"/>
              </a:ext>
            </a:extLst>
          </p:cNvPr>
          <p:cNvCxnSpPr>
            <a:cxnSpLocks/>
          </p:cNvCxnSpPr>
          <p:nvPr userDrawn="1"/>
        </p:nvCxnSpPr>
        <p:spPr>
          <a:xfrm>
            <a:off x="838200" y="1463040"/>
            <a:ext cx="0" cy="2389633"/>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37061C97-4E21-A36C-6F59-BB4AECACA935}"/>
              </a:ext>
            </a:extLst>
          </p:cNvPr>
          <p:cNvSpPr>
            <a:spLocks noGrp="1"/>
          </p:cNvSpPr>
          <p:nvPr>
            <p:ph type="body" sz="quarter" idx="13"/>
          </p:nvPr>
        </p:nvSpPr>
        <p:spPr>
          <a:xfrm rot="5400000">
            <a:off x="1051559" y="1289431"/>
            <a:ext cx="2386457" cy="2740025"/>
          </a:xfrm>
          <a:prstGeom prst="round2SameRect">
            <a:avLst/>
          </a:prstGeom>
          <a:solidFill>
            <a:schemeClr val="bg2"/>
          </a:solidFill>
        </p:spPr>
        <p:txBody>
          <a:bodyPr vert="vert270" lIns="274320" tIns="274320" rIns="274320" bIns="274320" anchor="ctr" anchorCtr="0"/>
          <a:lstStyle>
            <a:lvl1pPr>
              <a:defRPr sz="4200" spc="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a:extLst>
              <a:ext uri="{FF2B5EF4-FFF2-40B4-BE49-F238E27FC236}">
                <a16:creationId xmlns:a16="http://schemas.microsoft.com/office/drawing/2014/main" id="{2D35D7AD-4202-8E5C-3C49-989608D8EE8D}"/>
              </a:ext>
            </a:extLst>
          </p:cNvPr>
          <p:cNvCxnSpPr>
            <a:cxnSpLocks/>
          </p:cNvCxnSpPr>
          <p:nvPr userDrawn="1"/>
        </p:nvCxnSpPr>
        <p:spPr>
          <a:xfrm>
            <a:off x="4371731" y="1975104"/>
            <a:ext cx="0" cy="2389633"/>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xt Placeholder 17">
            <a:extLst>
              <a:ext uri="{FF2B5EF4-FFF2-40B4-BE49-F238E27FC236}">
                <a16:creationId xmlns:a16="http://schemas.microsoft.com/office/drawing/2014/main" id="{F556515D-CD96-7563-79BD-E35BB1DE328D}"/>
              </a:ext>
            </a:extLst>
          </p:cNvPr>
          <p:cNvSpPr>
            <a:spLocks noGrp="1"/>
          </p:cNvSpPr>
          <p:nvPr>
            <p:ph type="body" sz="quarter" idx="14"/>
          </p:nvPr>
        </p:nvSpPr>
        <p:spPr>
          <a:xfrm rot="5400000">
            <a:off x="4585090" y="1801495"/>
            <a:ext cx="2386457" cy="2740025"/>
          </a:xfrm>
          <a:prstGeom prst="round2SameRect">
            <a:avLst/>
          </a:prstGeom>
          <a:solidFill>
            <a:schemeClr val="bg2"/>
          </a:solidFill>
        </p:spPr>
        <p:txBody>
          <a:bodyPr vert="vert270" lIns="274320" tIns="274320" rIns="274320" bIns="274320" anchor="ctr" anchorCtr="0"/>
          <a:lstStyle>
            <a:lvl1pPr>
              <a:defRPr sz="4200" spc="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CD728C84-C049-429C-5E22-BF432C2B95E6}"/>
              </a:ext>
            </a:extLst>
          </p:cNvPr>
          <p:cNvCxnSpPr>
            <a:cxnSpLocks/>
          </p:cNvCxnSpPr>
          <p:nvPr userDrawn="1"/>
        </p:nvCxnSpPr>
        <p:spPr>
          <a:xfrm>
            <a:off x="7868687" y="2656269"/>
            <a:ext cx="0" cy="2389633"/>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ext Placeholder 17">
            <a:extLst>
              <a:ext uri="{FF2B5EF4-FFF2-40B4-BE49-F238E27FC236}">
                <a16:creationId xmlns:a16="http://schemas.microsoft.com/office/drawing/2014/main" id="{9D7D5168-A046-98FA-8721-6665C3B99BDC}"/>
              </a:ext>
            </a:extLst>
          </p:cNvPr>
          <p:cNvSpPr>
            <a:spLocks noGrp="1"/>
          </p:cNvSpPr>
          <p:nvPr>
            <p:ph type="body" sz="quarter" idx="15"/>
          </p:nvPr>
        </p:nvSpPr>
        <p:spPr>
          <a:xfrm rot="5400000">
            <a:off x="8082046" y="2482660"/>
            <a:ext cx="2386457" cy="2740025"/>
          </a:xfrm>
          <a:prstGeom prst="round2SameRect">
            <a:avLst/>
          </a:prstGeom>
          <a:solidFill>
            <a:schemeClr val="bg2"/>
          </a:solidFill>
        </p:spPr>
        <p:txBody>
          <a:bodyPr vert="vert270" lIns="274320" tIns="274320" rIns="274320" bIns="274320" anchor="ctr" anchorCtr="0"/>
          <a:lstStyle>
            <a:lvl1pPr>
              <a:defRPr sz="4200" spc="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6E47D98-B73C-6F0A-74AE-F619C8CBBA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103" y="6356350"/>
            <a:ext cx="356616" cy="274320"/>
          </a:xfrm>
          <a:prstGeom prst="rect">
            <a:avLst/>
          </a:prstGeom>
        </p:spPr>
      </p:pic>
      <p:pic>
        <p:nvPicPr>
          <p:cNvPr id="6" name="Graphic 5">
            <a:extLst>
              <a:ext uri="{FF2B5EF4-FFF2-40B4-BE49-F238E27FC236}">
                <a16:creationId xmlns:a16="http://schemas.microsoft.com/office/drawing/2014/main" id="{C167F42C-0942-07D4-F8BB-C42B5A4514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49227" y="6356350"/>
            <a:ext cx="338328" cy="274320"/>
          </a:xfrm>
          <a:prstGeom prst="rect">
            <a:avLst/>
          </a:prstGeom>
        </p:spPr>
      </p:pic>
      <p:cxnSp>
        <p:nvCxnSpPr>
          <p:cNvPr id="9" name="Straight Connector 8">
            <a:extLst>
              <a:ext uri="{FF2B5EF4-FFF2-40B4-BE49-F238E27FC236}">
                <a16:creationId xmlns:a16="http://schemas.microsoft.com/office/drawing/2014/main" id="{84437EA4-A76E-5C91-0CFD-87F34230E1D6}"/>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58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7B132-0785-4EE2-9742-9351800E2D60}"/>
              </a:ext>
            </a:extLst>
          </p:cNvPr>
          <p:cNvSpPr>
            <a:spLocks noGrp="1"/>
          </p:cNvSpPr>
          <p:nvPr>
            <p:ph idx="1"/>
          </p:nvPr>
        </p:nvSpPr>
        <p:spPr>
          <a:xfrm>
            <a:off x="838200" y="1463040"/>
            <a:ext cx="6400800" cy="4582339"/>
          </a:xfrm>
        </p:spPr>
        <p:txBody>
          <a:bodyPr lIns="0" tIns="0" rIns="0" bIns="0"/>
          <a:lstStyle>
            <a:lvl1pPr>
              <a:spcAft>
                <a:spcPts val="0"/>
              </a:spcAft>
              <a:defRPr sz="2400" b="0" i="0" cap="none" spc="0" baseline="0">
                <a:solidFill>
                  <a:schemeClr val="tx1"/>
                </a:solidFill>
                <a:latin typeface="Barlow Semi Condensed Light" pitchFamily="2" charset="77"/>
              </a:defRPr>
            </a:lvl1pPr>
            <a:lvl2pPr marL="0" indent="0">
              <a:spcBef>
                <a:spcPts val="200"/>
              </a:spcBef>
              <a:spcAft>
                <a:spcPts val="200"/>
              </a:spcAft>
              <a:buSzPct val="80000"/>
              <a:buFont typeface="Arial" panose="020B0604020202020204" pitchFamily="34" charset="0"/>
              <a:buNone/>
              <a:defRPr sz="1300" b="0" i="0" cap="all" spc="40" baseline="0">
                <a:latin typeface="Barlow Semi Condensed SemiBold" pitchFamily="2" charset="77"/>
              </a:defRPr>
            </a:lvl2pPr>
            <a:lvl3pPr marL="0" indent="0">
              <a:spcBef>
                <a:spcPts val="0"/>
              </a:spcBef>
              <a:buNone/>
              <a:defRPr sz="1600" baseline="0">
                <a:solidFill>
                  <a:schemeClr val="tx2"/>
                </a:solidFill>
                <a:latin typeface="Barlow Semi Condensed Medium" pitchFamily="2" charset="77"/>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6">
            <a:extLst>
              <a:ext uri="{FF2B5EF4-FFF2-40B4-BE49-F238E27FC236}">
                <a16:creationId xmlns:a16="http://schemas.microsoft.com/office/drawing/2014/main" id="{4D3D65EF-6233-E2A5-3EFB-71027E13EA45}"/>
              </a:ext>
            </a:extLst>
          </p:cNvPr>
          <p:cNvSpPr>
            <a:spLocks noGrp="1"/>
          </p:cNvSpPr>
          <p:nvPr>
            <p:ph type="title"/>
          </p:nvPr>
        </p:nvSpPr>
        <p:spPr>
          <a:xfrm>
            <a:off x="838200" y="365126"/>
            <a:ext cx="10515600" cy="683090"/>
          </a:xfrm>
          <a:prstGeom prst="rect">
            <a:avLst/>
          </a:prstGeom>
        </p:spPr>
        <p:txBody>
          <a:bodyPr vert="horz" lIns="0" tIns="0" rIns="0" bIns="0" rtlCol="0" anchor="b" anchorCtr="0">
            <a:normAutofit/>
          </a:bodyPr>
          <a:lstStyle/>
          <a:p>
            <a:r>
              <a:rPr lang="en-US"/>
              <a:t>Click to edit Master title style</a:t>
            </a:r>
          </a:p>
        </p:txBody>
      </p:sp>
      <p:sp>
        <p:nvSpPr>
          <p:cNvPr id="4" name="Slide Number Placeholder 5">
            <a:extLst>
              <a:ext uri="{FF2B5EF4-FFF2-40B4-BE49-F238E27FC236}">
                <a16:creationId xmlns:a16="http://schemas.microsoft.com/office/drawing/2014/main" id="{15F38796-A9CF-EA16-6FC5-966317FB7C0C}"/>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sp>
        <p:nvSpPr>
          <p:cNvPr id="7" name="Footer Placeholder 1">
            <a:extLst>
              <a:ext uri="{FF2B5EF4-FFF2-40B4-BE49-F238E27FC236}">
                <a16:creationId xmlns:a16="http://schemas.microsoft.com/office/drawing/2014/main" id="{F7CDA929-825B-EBB9-C0AE-18F40CAA7195}"/>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cxnSp>
        <p:nvCxnSpPr>
          <p:cNvPr id="8" name="Straight Connector 7">
            <a:extLst>
              <a:ext uri="{FF2B5EF4-FFF2-40B4-BE49-F238E27FC236}">
                <a16:creationId xmlns:a16="http://schemas.microsoft.com/office/drawing/2014/main" id="{F9D4CC25-2414-5C58-FBD8-4E7ED9F8922D}"/>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E506902A-FF81-BCE6-1EC3-876882C206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103" y="6356350"/>
            <a:ext cx="356616" cy="274320"/>
          </a:xfrm>
          <a:prstGeom prst="rect">
            <a:avLst/>
          </a:prstGeom>
        </p:spPr>
      </p:pic>
      <p:pic>
        <p:nvPicPr>
          <p:cNvPr id="6" name="Graphic 5">
            <a:extLst>
              <a:ext uri="{FF2B5EF4-FFF2-40B4-BE49-F238E27FC236}">
                <a16:creationId xmlns:a16="http://schemas.microsoft.com/office/drawing/2014/main" id="{35ECD5F2-E4CD-7327-136F-B33437F17B2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49227" y="6356350"/>
            <a:ext cx="338328" cy="274320"/>
          </a:xfrm>
          <a:prstGeom prst="rect">
            <a:avLst/>
          </a:prstGeom>
        </p:spPr>
      </p:pic>
      <p:cxnSp>
        <p:nvCxnSpPr>
          <p:cNvPr id="9" name="Straight Connector 8">
            <a:extLst>
              <a:ext uri="{FF2B5EF4-FFF2-40B4-BE49-F238E27FC236}">
                <a16:creationId xmlns:a16="http://schemas.microsoft.com/office/drawing/2014/main" id="{5617B983-5A92-4043-3BBD-132361652512}"/>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33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4-column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7E2F-FC0E-4651-B1D2-A92D07D7FF7A}"/>
              </a:ext>
            </a:extLst>
          </p:cNvPr>
          <p:cNvSpPr>
            <a:spLocks noGrp="1"/>
          </p:cNvSpPr>
          <p:nvPr>
            <p:ph type="title"/>
          </p:nvPr>
        </p:nvSpPr>
        <p:spPr>
          <a:xfrm>
            <a:off x="838200" y="365126"/>
            <a:ext cx="10515600" cy="683090"/>
          </a:xfrm>
          <a:prstGeom prst="rect">
            <a:avLst/>
          </a:prstGeom>
        </p:spPr>
        <p:txBody>
          <a:bodyPr lIns="0" tIns="0" rIns="0" bIns="0" anchor="b" anchorCtr="0">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7B132-0785-4EE2-9742-9351800E2D60}"/>
              </a:ext>
            </a:extLst>
          </p:cNvPr>
          <p:cNvSpPr>
            <a:spLocks noGrp="1"/>
          </p:cNvSpPr>
          <p:nvPr>
            <p:ph idx="1"/>
          </p:nvPr>
        </p:nvSpPr>
        <p:spPr>
          <a:xfrm>
            <a:off x="838200" y="1463040"/>
            <a:ext cx="10515600" cy="4582339"/>
          </a:xfrm>
        </p:spPr>
        <p:txBody>
          <a:bodyPr lIns="0" tIns="0" rIns="0" bIns="0" numCol="4" spcCol="274320"/>
          <a:lstStyle>
            <a:lvl1pPr>
              <a:spcBef>
                <a:spcPts val="0"/>
              </a:spcBef>
              <a:spcAft>
                <a:spcPts val="1200"/>
              </a:spcAft>
              <a:defRPr sz="1600" b="1" i="0" cap="all" spc="20" baseline="0">
                <a:solidFill>
                  <a:schemeClr val="tx2"/>
                </a:solidFill>
                <a:latin typeface="Barlow Semi Condensed SemiBold" pitchFamily="2" charset="77"/>
              </a:defRPr>
            </a:lvl1pPr>
            <a:lvl2pPr marL="0" indent="0">
              <a:spcBef>
                <a:spcPts val="1100"/>
              </a:spcBef>
              <a:spcAft>
                <a:spcPts val="600"/>
              </a:spcAft>
              <a:buNone/>
              <a:defRPr sz="1600" b="1" i="0">
                <a:latin typeface="Barlow Semi Condensed SemiBold" pitchFamily="2" charset="77"/>
              </a:defRPr>
            </a:lvl2pPr>
            <a:lvl3pPr marL="0" indent="-137160">
              <a:spcBef>
                <a:spcPts val="600"/>
              </a:spcBef>
              <a:spcAft>
                <a:spcPts val="600"/>
              </a:spcAft>
              <a:buClr>
                <a:schemeClr val="accent4"/>
              </a:buClr>
              <a:buSzPct val="75000"/>
              <a:buFont typeface="Arial" panose="020B0604020202020204" pitchFamily="34" charset="0"/>
              <a:buChar char="•"/>
              <a:defRPr sz="1600" b="0" i="0">
                <a:latin typeface="Barlow Semi Condensed Light" pitchFamily="2" charset="77"/>
              </a:defRPr>
            </a:lvl3pPr>
            <a:lvl4pPr marL="228600">
              <a:defRPr/>
            </a:lvl4pPr>
            <a:lvl5pPr marL="320040">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3A855C0-944E-8B53-3A01-8A5B708CC9BA}"/>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Footer Placeholder 1">
            <a:extLst>
              <a:ext uri="{FF2B5EF4-FFF2-40B4-BE49-F238E27FC236}">
                <a16:creationId xmlns:a16="http://schemas.microsoft.com/office/drawing/2014/main" id="{54BABC67-692F-1475-4D1E-339737AF4724}"/>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sp>
        <p:nvSpPr>
          <p:cNvPr id="4" name="Slide Number Placeholder 5">
            <a:extLst>
              <a:ext uri="{FF2B5EF4-FFF2-40B4-BE49-F238E27FC236}">
                <a16:creationId xmlns:a16="http://schemas.microsoft.com/office/drawing/2014/main" id="{C16D0D08-A523-EB79-B5A6-92E8C54D9A65}"/>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pic>
        <p:nvPicPr>
          <p:cNvPr id="6" name="Graphic 5">
            <a:extLst>
              <a:ext uri="{FF2B5EF4-FFF2-40B4-BE49-F238E27FC236}">
                <a16:creationId xmlns:a16="http://schemas.microsoft.com/office/drawing/2014/main" id="{0913C106-ADE5-6674-B138-CF7A93D572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103" y="6356350"/>
            <a:ext cx="356616" cy="274320"/>
          </a:xfrm>
          <a:prstGeom prst="rect">
            <a:avLst/>
          </a:prstGeom>
        </p:spPr>
      </p:pic>
      <p:pic>
        <p:nvPicPr>
          <p:cNvPr id="9" name="Graphic 8">
            <a:extLst>
              <a:ext uri="{FF2B5EF4-FFF2-40B4-BE49-F238E27FC236}">
                <a16:creationId xmlns:a16="http://schemas.microsoft.com/office/drawing/2014/main" id="{729CB2F7-6650-533A-1C1D-3BD4BAA8D86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49227" y="6356350"/>
            <a:ext cx="338328" cy="274320"/>
          </a:xfrm>
          <a:prstGeom prst="rect">
            <a:avLst/>
          </a:prstGeom>
        </p:spPr>
      </p:pic>
      <p:cxnSp>
        <p:nvCxnSpPr>
          <p:cNvPr id="10" name="Straight Connector 9">
            <a:extLst>
              <a:ext uri="{FF2B5EF4-FFF2-40B4-BE49-F238E27FC236}">
                <a16:creationId xmlns:a16="http://schemas.microsoft.com/office/drawing/2014/main" id="{D283E7A2-DCA1-F1F8-7211-144EA7490E93}"/>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55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ntent vert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7B132-0785-4EE2-9742-9351800E2D60}"/>
              </a:ext>
            </a:extLst>
          </p:cNvPr>
          <p:cNvSpPr>
            <a:spLocks noGrp="1"/>
          </p:cNvSpPr>
          <p:nvPr>
            <p:ph idx="1"/>
          </p:nvPr>
        </p:nvSpPr>
        <p:spPr>
          <a:xfrm>
            <a:off x="838200" y="1463040"/>
            <a:ext cx="10515600" cy="33147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6">
            <a:extLst>
              <a:ext uri="{FF2B5EF4-FFF2-40B4-BE49-F238E27FC236}">
                <a16:creationId xmlns:a16="http://schemas.microsoft.com/office/drawing/2014/main" id="{4D3D65EF-6233-E2A5-3EFB-71027E13EA45}"/>
              </a:ext>
            </a:extLst>
          </p:cNvPr>
          <p:cNvSpPr>
            <a:spLocks noGrp="1"/>
          </p:cNvSpPr>
          <p:nvPr>
            <p:ph type="title"/>
          </p:nvPr>
        </p:nvSpPr>
        <p:spPr>
          <a:xfrm>
            <a:off x="838200" y="365126"/>
            <a:ext cx="10515600" cy="683090"/>
          </a:xfrm>
          <a:prstGeom prst="rect">
            <a:avLst/>
          </a:prstGeom>
        </p:spPr>
        <p:txBody>
          <a:bodyPr vert="horz" lIns="0" tIns="0" rIns="0" bIns="0" rtlCol="0" anchor="b" anchorCtr="0">
            <a:normAutofit/>
          </a:bodyPr>
          <a:lstStyle/>
          <a:p>
            <a:r>
              <a:rPr lang="en-US"/>
              <a:t>Click to edit Master title style</a:t>
            </a:r>
          </a:p>
        </p:txBody>
      </p:sp>
      <p:sp>
        <p:nvSpPr>
          <p:cNvPr id="4" name="Slide Number Placeholder 5">
            <a:extLst>
              <a:ext uri="{FF2B5EF4-FFF2-40B4-BE49-F238E27FC236}">
                <a16:creationId xmlns:a16="http://schemas.microsoft.com/office/drawing/2014/main" id="{15F38796-A9CF-EA16-6FC5-966317FB7C0C}"/>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sp>
        <p:nvSpPr>
          <p:cNvPr id="7" name="Footer Placeholder 1">
            <a:extLst>
              <a:ext uri="{FF2B5EF4-FFF2-40B4-BE49-F238E27FC236}">
                <a16:creationId xmlns:a16="http://schemas.microsoft.com/office/drawing/2014/main" id="{F7CDA929-825B-EBB9-C0AE-18F40CAA7195}"/>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cxnSp>
        <p:nvCxnSpPr>
          <p:cNvPr id="8" name="Straight Connector 7">
            <a:extLst>
              <a:ext uri="{FF2B5EF4-FFF2-40B4-BE49-F238E27FC236}">
                <a16:creationId xmlns:a16="http://schemas.microsoft.com/office/drawing/2014/main" id="{F9D4CC25-2414-5C58-FBD8-4E7ED9F8922D}"/>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E56CB24-6B76-2830-9B92-483366A7C2C6}"/>
              </a:ext>
            </a:extLst>
          </p:cNvPr>
          <p:cNvSpPr>
            <a:spLocks noGrp="1"/>
          </p:cNvSpPr>
          <p:nvPr>
            <p:ph type="pic" sz="quarter" idx="10"/>
          </p:nvPr>
        </p:nvSpPr>
        <p:spPr>
          <a:xfrm>
            <a:off x="838200" y="1943100"/>
            <a:ext cx="10515600" cy="4062413"/>
          </a:xfrm>
        </p:spPr>
        <p:txBody>
          <a:bodyPr/>
          <a:lstStyle/>
          <a:p>
            <a:endParaRPr lang="en-US"/>
          </a:p>
        </p:txBody>
      </p:sp>
      <p:pic>
        <p:nvPicPr>
          <p:cNvPr id="5" name="Graphic 4">
            <a:extLst>
              <a:ext uri="{FF2B5EF4-FFF2-40B4-BE49-F238E27FC236}">
                <a16:creationId xmlns:a16="http://schemas.microsoft.com/office/drawing/2014/main" id="{6D59288C-E2DF-840E-E075-CD78675253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103" y="6356350"/>
            <a:ext cx="356616" cy="274320"/>
          </a:xfrm>
          <a:prstGeom prst="rect">
            <a:avLst/>
          </a:prstGeom>
        </p:spPr>
      </p:pic>
      <p:pic>
        <p:nvPicPr>
          <p:cNvPr id="9" name="Graphic 8">
            <a:extLst>
              <a:ext uri="{FF2B5EF4-FFF2-40B4-BE49-F238E27FC236}">
                <a16:creationId xmlns:a16="http://schemas.microsoft.com/office/drawing/2014/main" id="{8CFB91D3-99B0-5FF2-6B29-7114325A8D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49227" y="6356350"/>
            <a:ext cx="338328" cy="274320"/>
          </a:xfrm>
          <a:prstGeom prst="rect">
            <a:avLst/>
          </a:prstGeom>
        </p:spPr>
      </p:pic>
      <p:cxnSp>
        <p:nvCxnSpPr>
          <p:cNvPr id="11" name="Straight Connector 10">
            <a:extLst>
              <a:ext uri="{FF2B5EF4-FFF2-40B4-BE49-F238E27FC236}">
                <a16:creationId xmlns:a16="http://schemas.microsoft.com/office/drawing/2014/main" id="{B02B1180-18E5-ABF3-D502-4208CC04B259}"/>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319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C42EA-D47A-4AD8-81BE-EC24EAC0360A}"/>
              </a:ext>
            </a:extLst>
          </p:cNvPr>
          <p:cNvSpPr>
            <a:spLocks noGrp="1"/>
          </p:cNvSpPr>
          <p:nvPr>
            <p:ph sz="half" idx="1"/>
          </p:nvPr>
        </p:nvSpPr>
        <p:spPr>
          <a:xfrm>
            <a:off x="838200" y="1463040"/>
            <a:ext cx="3657600" cy="4583151"/>
          </a:xfrm>
        </p:spPr>
        <p:txBody>
          <a:bodyPr lIns="0" tIns="0" rIns="0" bIns="0"/>
          <a:lstStyle>
            <a:lvl1pPr>
              <a:lnSpc>
                <a:spcPct val="100000"/>
              </a:lnSpc>
              <a:defRPr/>
            </a:lvl1pPr>
            <a:lvl2pPr>
              <a:lnSpc>
                <a:spcPct val="100000"/>
              </a:lnSpc>
              <a:defRPr/>
            </a:lvl2pPr>
            <a:lvl3pPr>
              <a:lnSpc>
                <a:spcPct val="100000"/>
              </a:lnSpc>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2A434-EE43-4885-BA47-F1F6904BA051}"/>
              </a:ext>
            </a:extLst>
          </p:cNvPr>
          <p:cNvSpPr>
            <a:spLocks noGrp="1"/>
          </p:cNvSpPr>
          <p:nvPr>
            <p:ph sz="half" idx="2"/>
          </p:nvPr>
        </p:nvSpPr>
        <p:spPr>
          <a:xfrm>
            <a:off x="5407273" y="1463040"/>
            <a:ext cx="5946528" cy="458315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6">
            <a:extLst>
              <a:ext uri="{FF2B5EF4-FFF2-40B4-BE49-F238E27FC236}">
                <a16:creationId xmlns:a16="http://schemas.microsoft.com/office/drawing/2014/main" id="{B2C6E3CF-E07A-00E0-4357-1B8D9A960442}"/>
              </a:ext>
            </a:extLst>
          </p:cNvPr>
          <p:cNvSpPr>
            <a:spLocks noGrp="1"/>
          </p:cNvSpPr>
          <p:nvPr>
            <p:ph type="title"/>
          </p:nvPr>
        </p:nvSpPr>
        <p:spPr>
          <a:xfrm>
            <a:off x="838200" y="365126"/>
            <a:ext cx="10515600" cy="683090"/>
          </a:xfrm>
          <a:prstGeom prst="rect">
            <a:avLst/>
          </a:prstGeom>
        </p:spPr>
        <p:txBody>
          <a:bodyPr vert="horz" lIns="0" tIns="0" rIns="0" bIns="0" rtlCol="0" anchor="b" anchorCtr="0">
            <a:normAutofit/>
          </a:bodyPr>
          <a:lstStyle/>
          <a:p>
            <a:r>
              <a:rPr lang="en-US"/>
              <a:t>Click to edit Master title style</a:t>
            </a:r>
          </a:p>
        </p:txBody>
      </p:sp>
      <p:sp>
        <p:nvSpPr>
          <p:cNvPr id="2" name="Slide Number Placeholder 5">
            <a:extLst>
              <a:ext uri="{FF2B5EF4-FFF2-40B4-BE49-F238E27FC236}">
                <a16:creationId xmlns:a16="http://schemas.microsoft.com/office/drawing/2014/main" id="{252CA5E9-D65E-4118-81D9-82AEF7458048}"/>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sp>
        <p:nvSpPr>
          <p:cNvPr id="5" name="Footer Placeholder 1">
            <a:extLst>
              <a:ext uri="{FF2B5EF4-FFF2-40B4-BE49-F238E27FC236}">
                <a16:creationId xmlns:a16="http://schemas.microsoft.com/office/drawing/2014/main" id="{F26A7317-B2DA-2FCF-AA0C-985A088E2F80}"/>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cxnSp>
        <p:nvCxnSpPr>
          <p:cNvPr id="8" name="Straight Connector 7">
            <a:extLst>
              <a:ext uri="{FF2B5EF4-FFF2-40B4-BE49-F238E27FC236}">
                <a16:creationId xmlns:a16="http://schemas.microsoft.com/office/drawing/2014/main" id="{094A7B95-4B37-9AE4-952B-F27F71BE53D6}"/>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1406B67-DBB0-30B6-EB5E-C38621BEBA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103" y="6356350"/>
            <a:ext cx="356616" cy="274320"/>
          </a:xfrm>
          <a:prstGeom prst="rect">
            <a:avLst/>
          </a:prstGeom>
        </p:spPr>
      </p:pic>
      <p:pic>
        <p:nvPicPr>
          <p:cNvPr id="9" name="Graphic 8">
            <a:extLst>
              <a:ext uri="{FF2B5EF4-FFF2-40B4-BE49-F238E27FC236}">
                <a16:creationId xmlns:a16="http://schemas.microsoft.com/office/drawing/2014/main" id="{FE66DB9A-D6F9-CFD2-1485-D3914D520A1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49227" y="6356350"/>
            <a:ext cx="338328" cy="274320"/>
          </a:xfrm>
          <a:prstGeom prst="rect">
            <a:avLst/>
          </a:prstGeom>
        </p:spPr>
      </p:pic>
      <p:cxnSp>
        <p:nvCxnSpPr>
          <p:cNvPr id="11" name="Straight Connector 10">
            <a:extLst>
              <a:ext uri="{FF2B5EF4-FFF2-40B4-BE49-F238E27FC236}">
                <a16:creationId xmlns:a16="http://schemas.microsoft.com/office/drawing/2014/main" id="{D8ADB902-CB1B-E3C5-D7AA-C4A2AE8EEDF5}"/>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1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captio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7B132-0785-4EE2-9742-9351800E2D60}"/>
              </a:ext>
            </a:extLst>
          </p:cNvPr>
          <p:cNvSpPr>
            <a:spLocks noGrp="1"/>
          </p:cNvSpPr>
          <p:nvPr>
            <p:ph idx="1"/>
          </p:nvPr>
        </p:nvSpPr>
        <p:spPr>
          <a:xfrm>
            <a:off x="1656588" y="1463040"/>
            <a:ext cx="8878824" cy="304389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6">
            <a:extLst>
              <a:ext uri="{FF2B5EF4-FFF2-40B4-BE49-F238E27FC236}">
                <a16:creationId xmlns:a16="http://schemas.microsoft.com/office/drawing/2014/main" id="{4D3D65EF-6233-E2A5-3EFB-71027E13EA45}"/>
              </a:ext>
            </a:extLst>
          </p:cNvPr>
          <p:cNvSpPr>
            <a:spLocks noGrp="1"/>
          </p:cNvSpPr>
          <p:nvPr>
            <p:ph type="title"/>
          </p:nvPr>
        </p:nvSpPr>
        <p:spPr>
          <a:xfrm>
            <a:off x="838200" y="365126"/>
            <a:ext cx="10515600" cy="683090"/>
          </a:xfrm>
          <a:prstGeom prst="rect">
            <a:avLst/>
          </a:prstGeom>
        </p:spPr>
        <p:txBody>
          <a:bodyPr vert="horz" lIns="0" tIns="0" rIns="0" bIns="0" rtlCol="0" anchor="b" anchorCtr="0">
            <a:normAutofit/>
          </a:bodyPr>
          <a:lstStyle/>
          <a:p>
            <a:r>
              <a:rPr lang="en-US"/>
              <a:t>Click to edit Master title style</a:t>
            </a:r>
          </a:p>
        </p:txBody>
      </p:sp>
      <p:sp>
        <p:nvSpPr>
          <p:cNvPr id="4" name="Slide Number Placeholder 5">
            <a:extLst>
              <a:ext uri="{FF2B5EF4-FFF2-40B4-BE49-F238E27FC236}">
                <a16:creationId xmlns:a16="http://schemas.microsoft.com/office/drawing/2014/main" id="{15F38796-A9CF-EA16-6FC5-966317FB7C0C}"/>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sp>
        <p:nvSpPr>
          <p:cNvPr id="7" name="Footer Placeholder 1">
            <a:extLst>
              <a:ext uri="{FF2B5EF4-FFF2-40B4-BE49-F238E27FC236}">
                <a16:creationId xmlns:a16="http://schemas.microsoft.com/office/drawing/2014/main" id="{F7CDA929-825B-EBB9-C0AE-18F40CAA7195}"/>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cxnSp>
        <p:nvCxnSpPr>
          <p:cNvPr id="8" name="Straight Connector 7">
            <a:extLst>
              <a:ext uri="{FF2B5EF4-FFF2-40B4-BE49-F238E27FC236}">
                <a16:creationId xmlns:a16="http://schemas.microsoft.com/office/drawing/2014/main" id="{F9D4CC25-2414-5C58-FBD8-4E7ED9F8922D}"/>
              </a:ext>
            </a:extLst>
          </p:cNvPr>
          <p:cNvCxnSpPr>
            <a:cxnSpLocks/>
          </p:cNvCxnSpPr>
          <p:nvPr userDrawn="1"/>
        </p:nvCxnSpPr>
        <p:spPr>
          <a:xfrm>
            <a:off x="10787270" y="6401752"/>
            <a:ext cx="0" cy="2743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35FCE45-0E1F-32F0-C1E5-A67231FF01D4}"/>
              </a:ext>
            </a:extLst>
          </p:cNvPr>
          <p:cNvSpPr>
            <a:spLocks noGrp="1"/>
          </p:cNvSpPr>
          <p:nvPr>
            <p:ph type="body" sz="quarter" idx="10"/>
          </p:nvPr>
        </p:nvSpPr>
        <p:spPr>
          <a:xfrm>
            <a:off x="1656589" y="4663440"/>
            <a:ext cx="2757150" cy="1239104"/>
          </a:xfrm>
        </p:spPr>
        <p:txBody>
          <a:bodyPr>
            <a:normAutofit/>
          </a:bodyPr>
          <a:lstStyle>
            <a:lvl1pPr algn="ctr">
              <a:defRPr sz="1400" b="0" i="0" cap="none" spc="0" baseline="0">
                <a:solidFill>
                  <a:schemeClr val="tx1"/>
                </a:solidFill>
                <a:latin typeface="Barlow Semi Condensed Light" pitchFamily="2" charset="77"/>
              </a:defRPr>
            </a:lvl1pPr>
          </a:lstStyle>
          <a:p>
            <a:pPr lvl="0"/>
            <a:r>
              <a:rPr lang="en-US"/>
              <a:t>Click to edit Master text styles</a:t>
            </a:r>
          </a:p>
        </p:txBody>
      </p:sp>
      <p:sp>
        <p:nvSpPr>
          <p:cNvPr id="12" name="Text Placeholder 5">
            <a:extLst>
              <a:ext uri="{FF2B5EF4-FFF2-40B4-BE49-F238E27FC236}">
                <a16:creationId xmlns:a16="http://schemas.microsoft.com/office/drawing/2014/main" id="{F55026B0-9721-8CCE-1450-78B48F3AECBA}"/>
              </a:ext>
            </a:extLst>
          </p:cNvPr>
          <p:cNvSpPr>
            <a:spLocks noGrp="1"/>
          </p:cNvSpPr>
          <p:nvPr>
            <p:ph type="body" sz="quarter" idx="11"/>
          </p:nvPr>
        </p:nvSpPr>
        <p:spPr>
          <a:xfrm>
            <a:off x="4717425" y="4663440"/>
            <a:ext cx="2757150" cy="1239104"/>
          </a:xfrm>
        </p:spPr>
        <p:txBody>
          <a:bodyPr>
            <a:normAutofit/>
          </a:bodyPr>
          <a:lstStyle>
            <a:lvl1pPr algn="ctr">
              <a:defRPr sz="1400" b="0" i="0" cap="none" spc="0" baseline="0">
                <a:solidFill>
                  <a:schemeClr val="tx1"/>
                </a:solidFill>
                <a:latin typeface="Barlow Semi Condensed Light" pitchFamily="2" charset="77"/>
              </a:defRPr>
            </a:lvl1pPr>
          </a:lstStyle>
          <a:p>
            <a:pPr lvl="0"/>
            <a:r>
              <a:rPr lang="en-US"/>
              <a:t>Click to edit Master text styles</a:t>
            </a:r>
          </a:p>
        </p:txBody>
      </p:sp>
      <p:sp>
        <p:nvSpPr>
          <p:cNvPr id="13" name="Text Placeholder 5">
            <a:extLst>
              <a:ext uri="{FF2B5EF4-FFF2-40B4-BE49-F238E27FC236}">
                <a16:creationId xmlns:a16="http://schemas.microsoft.com/office/drawing/2014/main" id="{5FF85197-E8D1-8810-C5C4-C6075A468ECC}"/>
              </a:ext>
            </a:extLst>
          </p:cNvPr>
          <p:cNvSpPr>
            <a:spLocks noGrp="1"/>
          </p:cNvSpPr>
          <p:nvPr>
            <p:ph type="body" sz="quarter" idx="12"/>
          </p:nvPr>
        </p:nvSpPr>
        <p:spPr>
          <a:xfrm>
            <a:off x="7793620" y="4663440"/>
            <a:ext cx="2757150" cy="1239104"/>
          </a:xfrm>
        </p:spPr>
        <p:txBody>
          <a:bodyPr>
            <a:normAutofit/>
          </a:bodyPr>
          <a:lstStyle>
            <a:lvl1pPr algn="ctr">
              <a:defRPr sz="1400" b="0" i="0" cap="none" spc="0" baseline="0">
                <a:solidFill>
                  <a:schemeClr val="tx1"/>
                </a:solidFill>
                <a:latin typeface="Barlow Semi Condensed Light" pitchFamily="2" charset="77"/>
              </a:defRPr>
            </a:lvl1pPr>
          </a:lstStyle>
          <a:p>
            <a:pPr lvl="0"/>
            <a:r>
              <a:rPr lang="en-US"/>
              <a:t>Click to edit Master text styles</a:t>
            </a:r>
          </a:p>
        </p:txBody>
      </p:sp>
      <p:pic>
        <p:nvPicPr>
          <p:cNvPr id="5" name="Graphic 4">
            <a:extLst>
              <a:ext uri="{FF2B5EF4-FFF2-40B4-BE49-F238E27FC236}">
                <a16:creationId xmlns:a16="http://schemas.microsoft.com/office/drawing/2014/main" id="{FB6136A6-5F43-95DF-556D-05046A8614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103" y="6356350"/>
            <a:ext cx="356616" cy="274320"/>
          </a:xfrm>
          <a:prstGeom prst="rect">
            <a:avLst/>
          </a:prstGeom>
        </p:spPr>
      </p:pic>
      <p:pic>
        <p:nvPicPr>
          <p:cNvPr id="9" name="Graphic 8">
            <a:extLst>
              <a:ext uri="{FF2B5EF4-FFF2-40B4-BE49-F238E27FC236}">
                <a16:creationId xmlns:a16="http://schemas.microsoft.com/office/drawing/2014/main" id="{0CC4D815-4CDC-4D96-078F-B771D0CABD3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49227" y="6356350"/>
            <a:ext cx="338328" cy="274320"/>
          </a:xfrm>
          <a:prstGeom prst="rect">
            <a:avLst/>
          </a:prstGeom>
        </p:spPr>
      </p:pic>
      <p:cxnSp>
        <p:nvCxnSpPr>
          <p:cNvPr id="11" name="Straight Connector 10">
            <a:extLst>
              <a:ext uri="{FF2B5EF4-FFF2-40B4-BE49-F238E27FC236}">
                <a16:creationId xmlns:a16="http://schemas.microsoft.com/office/drawing/2014/main" id="{C7888291-B0E9-C47D-875C-6F04AB96D337}"/>
              </a:ext>
            </a:extLst>
          </p:cNvPr>
          <p:cNvCxnSpPr/>
          <p:nvPr userDrawn="1"/>
        </p:nvCxnSpPr>
        <p:spPr>
          <a:xfrm>
            <a:off x="1272747" y="6319279"/>
            <a:ext cx="0" cy="3651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881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0748287-6E84-366E-6039-EBE800453F4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92826" y="5722671"/>
            <a:ext cx="10599173" cy="1135329"/>
          </a:xfrm>
          <a:prstGeom prst="rect">
            <a:avLst/>
          </a:prstGeom>
        </p:spPr>
      </p:pic>
      <p:sp>
        <p:nvSpPr>
          <p:cNvPr id="3" name="Text Placeholder 2">
            <a:extLst>
              <a:ext uri="{FF2B5EF4-FFF2-40B4-BE49-F238E27FC236}">
                <a16:creationId xmlns:a16="http://schemas.microsoft.com/office/drawing/2014/main" id="{F3F30EDF-D818-41E5-B488-F6C0AA049780}"/>
              </a:ext>
            </a:extLst>
          </p:cNvPr>
          <p:cNvSpPr>
            <a:spLocks noGrp="1"/>
          </p:cNvSpPr>
          <p:nvPr>
            <p:ph type="body" idx="1"/>
          </p:nvPr>
        </p:nvSpPr>
        <p:spPr>
          <a:xfrm>
            <a:off x="838200" y="1463040"/>
            <a:ext cx="10515600" cy="4582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0339C94-6424-8D0D-C3B8-CE2B4CFA6FE4}"/>
              </a:ext>
            </a:extLst>
          </p:cNvPr>
          <p:cNvSpPr>
            <a:spLocks noGrp="1"/>
          </p:cNvSpPr>
          <p:nvPr>
            <p:ph type="title"/>
          </p:nvPr>
        </p:nvSpPr>
        <p:spPr>
          <a:xfrm>
            <a:off x="838200" y="365126"/>
            <a:ext cx="10515600" cy="683090"/>
          </a:xfrm>
          <a:prstGeom prst="rect">
            <a:avLst/>
          </a:prstGeom>
        </p:spPr>
        <p:txBody>
          <a:bodyPr vert="horz" lIns="0" tIns="0" rIns="0" bIns="0" rtlCol="0" anchor="b" anchorCtr="0">
            <a:normAutofit/>
          </a:bodyPr>
          <a:lstStyle/>
          <a:p>
            <a:r>
              <a:rPr lang="en-US"/>
              <a:t>Click to edit Master title style</a:t>
            </a:r>
          </a:p>
        </p:txBody>
      </p:sp>
      <p:sp>
        <p:nvSpPr>
          <p:cNvPr id="10" name="Slide Number Placeholder 5">
            <a:extLst>
              <a:ext uri="{FF2B5EF4-FFF2-40B4-BE49-F238E27FC236}">
                <a16:creationId xmlns:a16="http://schemas.microsoft.com/office/drawing/2014/main" id="{06CD1C05-2968-3919-C2EA-548DC8540AC6}"/>
              </a:ext>
            </a:extLst>
          </p:cNvPr>
          <p:cNvSpPr>
            <a:spLocks noGrp="1"/>
          </p:cNvSpPr>
          <p:nvPr>
            <p:ph type="sldNum" sz="quarter" idx="4"/>
          </p:nvPr>
        </p:nvSpPr>
        <p:spPr>
          <a:xfrm>
            <a:off x="10962968" y="6356350"/>
            <a:ext cx="390832" cy="365125"/>
          </a:xfrm>
          <a:prstGeom prst="rect">
            <a:avLst/>
          </a:prstGeom>
        </p:spPr>
        <p:txBody>
          <a:bodyPr vert="horz" lIns="0" tIns="0" rIns="0" bIns="0" rtlCol="0" anchor="ctr"/>
          <a:lstStyle>
            <a:lvl1pPr algn="l">
              <a:defRPr sz="900" b="1" i="0" baseline="0">
                <a:solidFill>
                  <a:schemeClr val="tx2"/>
                </a:solidFill>
                <a:latin typeface="Barlow Semi Condensed SemiBold" pitchFamily="2" charset="77"/>
              </a:defRPr>
            </a:lvl1pPr>
          </a:lstStyle>
          <a:p>
            <a:fld id="{8737CBDC-B73C-41E0-BC9A-086AD86E1379}" type="slidenum">
              <a:rPr lang="en-US" smtClean="0"/>
              <a:pPr/>
              <a:t>‹#›</a:t>
            </a:fld>
            <a:endParaRPr lang="en-US"/>
          </a:p>
        </p:txBody>
      </p:sp>
      <p:sp>
        <p:nvSpPr>
          <p:cNvPr id="12" name="Footer Placeholder 1">
            <a:extLst>
              <a:ext uri="{FF2B5EF4-FFF2-40B4-BE49-F238E27FC236}">
                <a16:creationId xmlns:a16="http://schemas.microsoft.com/office/drawing/2014/main" id="{02FA5A9D-B036-F0B3-71E0-ED6056143FBE}"/>
              </a:ext>
            </a:extLst>
          </p:cNvPr>
          <p:cNvSpPr>
            <a:spLocks noGrp="1"/>
          </p:cNvSpPr>
          <p:nvPr>
            <p:ph type="ftr" sz="quarter" idx="3"/>
          </p:nvPr>
        </p:nvSpPr>
        <p:spPr>
          <a:xfrm>
            <a:off x="6503504" y="6356350"/>
            <a:ext cx="4114800" cy="365125"/>
          </a:xfrm>
          <a:prstGeom prst="rect">
            <a:avLst/>
          </a:prstGeom>
        </p:spPr>
        <p:txBody>
          <a:bodyPr vert="horz" lIns="0" tIns="0" rIns="0" bIns="0" rtlCol="0" anchor="ctr"/>
          <a:lstStyle>
            <a:lvl1pPr algn="r">
              <a:defRPr sz="900" b="1" i="0" cap="all" spc="50" baseline="0">
                <a:solidFill>
                  <a:schemeClr val="tx2"/>
                </a:solidFill>
                <a:latin typeface="Barlow Semi Condensed SemiBold" pitchFamily="2" charset="77"/>
              </a:defRPr>
            </a:lvl1pPr>
          </a:lstStyle>
          <a:p>
            <a:endParaRPr lang="en-US"/>
          </a:p>
        </p:txBody>
      </p:sp>
    </p:spTree>
    <p:extLst>
      <p:ext uri="{BB962C8B-B14F-4D97-AF65-F5344CB8AC3E}">
        <p14:creationId xmlns:p14="http://schemas.microsoft.com/office/powerpoint/2010/main" val="3986352930"/>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691" r:id="rId3"/>
    <p:sldLayoutId id="2147483692" r:id="rId4"/>
    <p:sldLayoutId id="2147483699" r:id="rId5"/>
    <p:sldLayoutId id="2147483693" r:id="rId6"/>
    <p:sldLayoutId id="2147483694" r:id="rId7"/>
    <p:sldLayoutId id="2147483695" r:id="rId8"/>
    <p:sldLayoutId id="2147483696" r:id="rId9"/>
    <p:sldLayoutId id="2147483697" r:id="rId10"/>
  </p:sldLayoutIdLst>
  <p:hf hdr="0" dt="0"/>
  <p:txStyles>
    <p:titleStyle>
      <a:lvl1pPr algn="l" defTabSz="914400" rtl="0" eaLnBrk="1" latinLnBrk="0" hangingPunct="1">
        <a:lnSpc>
          <a:spcPct val="90000"/>
        </a:lnSpc>
        <a:spcBef>
          <a:spcPct val="0"/>
        </a:spcBef>
        <a:buNone/>
        <a:defRPr sz="3200" b="1" i="0" kern="1200" cap="all" baseline="0">
          <a:solidFill>
            <a:srgbClr val="005583"/>
          </a:solidFill>
          <a:latin typeface="Barlow Semi Condensed SemiBold" pitchFamily="2" charset="77"/>
          <a:ea typeface="+mj-ea"/>
          <a:cs typeface="+mj-cs"/>
        </a:defRPr>
      </a:lvl1pPr>
    </p:titleStyle>
    <p:bodyStyle>
      <a:lvl1pPr marL="0" indent="0" algn="l" defTabSz="914400" rtl="0" eaLnBrk="1" latinLnBrk="0" hangingPunct="1">
        <a:lnSpc>
          <a:spcPct val="100000"/>
        </a:lnSpc>
        <a:spcBef>
          <a:spcPts val="1000"/>
        </a:spcBef>
        <a:spcAft>
          <a:spcPts val="600"/>
        </a:spcAft>
        <a:buFont typeface="Arial" panose="020B0604020202020204" pitchFamily="34" charset="0"/>
        <a:buNone/>
        <a:defRPr sz="1600" b="1" i="0" kern="1200" cap="all" spc="20" baseline="0">
          <a:solidFill>
            <a:schemeClr val="tx2"/>
          </a:solidFill>
          <a:latin typeface="Barlow Semi Condensed SemiBold" pitchFamily="2" charset="77"/>
          <a:ea typeface="+mn-ea"/>
          <a:cs typeface="+mn-cs"/>
        </a:defRPr>
      </a:lvl1pPr>
      <a:lvl2pPr marL="0" indent="0" algn="l" defTabSz="914400" rtl="0" eaLnBrk="1" latinLnBrk="0" hangingPunct="1">
        <a:lnSpc>
          <a:spcPct val="100000"/>
        </a:lnSpc>
        <a:spcBef>
          <a:spcPts val="1100"/>
        </a:spcBef>
        <a:spcAft>
          <a:spcPts val="600"/>
        </a:spcAft>
        <a:buClr>
          <a:schemeClr val="accent4"/>
        </a:buClr>
        <a:buSzPct val="100000"/>
        <a:buFont typeface="System Font Regular"/>
        <a:buNone/>
        <a:defRPr sz="1600" b="0" i="0" kern="1200" baseline="0">
          <a:solidFill>
            <a:srgbClr val="4F2C1D"/>
          </a:solidFill>
          <a:latin typeface="Barlow Semi Condensed SemiBold"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32.xml.rels><?xml version="1.0" encoding="UTF-8" standalone="yes"?>
<Relationships xmlns="http://schemas.openxmlformats.org/package/2006/relationships"><Relationship Id="rId3" Type="http://schemas.microsoft.com/office/2018/10/relationships/comments" Target="../comments/modernComment_378_8296B20E.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microsoft.com/office/2018/10/relationships/comments" Target="../comments/modernComment_5FA_C90F9A1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2B14-0135-47C0-A5EF-1004A1919603}"/>
              </a:ext>
            </a:extLst>
          </p:cNvPr>
          <p:cNvSpPr>
            <a:spLocks noGrp="1"/>
          </p:cNvSpPr>
          <p:nvPr>
            <p:ph type="ctrTitle"/>
          </p:nvPr>
        </p:nvSpPr>
        <p:spPr/>
        <p:txBody>
          <a:bodyPr/>
          <a:lstStyle/>
          <a:p>
            <a:r>
              <a:rPr lang="en-US">
                <a:latin typeface="Barlow Semi Condensed SemiBold"/>
              </a:rPr>
              <a:t>HMIS Inclement Weather Shelter</a:t>
            </a:r>
            <a:endParaRPr lang="en-US"/>
          </a:p>
        </p:txBody>
      </p:sp>
      <p:pic>
        <p:nvPicPr>
          <p:cNvPr id="3" name="Graphic 2" descr="Housing Forward Logo">
            <a:extLst>
              <a:ext uri="{FF2B5EF4-FFF2-40B4-BE49-F238E27FC236}">
                <a16:creationId xmlns:a16="http://schemas.microsoft.com/office/drawing/2014/main" id="{36CEB61D-154C-AF21-8241-F83338D684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13670" y="2201504"/>
            <a:ext cx="2111272" cy="707330"/>
          </a:xfrm>
          <a:prstGeom prst="rect">
            <a:avLst/>
          </a:prstGeom>
        </p:spPr>
      </p:pic>
      <p:cxnSp>
        <p:nvCxnSpPr>
          <p:cNvPr id="4" name="Straight Connector 3">
            <a:extLst>
              <a:ext uri="{FF2B5EF4-FFF2-40B4-BE49-F238E27FC236}">
                <a16:creationId xmlns:a16="http://schemas.microsoft.com/office/drawing/2014/main" id="{2565451E-A46C-8D18-6111-B61A592AEA5B}"/>
              </a:ext>
              <a:ext uri="{C183D7F6-B498-43B3-948B-1728B52AA6E4}">
                <adec:decorative xmlns:adec="http://schemas.microsoft.com/office/drawing/2017/decorative" val="1"/>
              </a:ext>
            </a:extLst>
          </p:cNvPr>
          <p:cNvCxnSpPr/>
          <p:nvPr/>
        </p:nvCxnSpPr>
        <p:spPr>
          <a:xfrm>
            <a:off x="6074593" y="2082775"/>
            <a:ext cx="0" cy="9997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descr="All Neighbors Coalition Logo">
            <a:extLst>
              <a:ext uri="{FF2B5EF4-FFF2-40B4-BE49-F238E27FC236}">
                <a16:creationId xmlns:a16="http://schemas.microsoft.com/office/drawing/2014/main" id="{05649445-3E20-843A-6AAC-D6C62A7221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449631" y="2233888"/>
            <a:ext cx="2111272" cy="642561"/>
          </a:xfrm>
          <a:prstGeom prst="rect">
            <a:avLst/>
          </a:prstGeom>
        </p:spPr>
      </p:pic>
      <p:sp>
        <p:nvSpPr>
          <p:cNvPr id="8" name="Subtitle 7">
            <a:extLst>
              <a:ext uri="{FF2B5EF4-FFF2-40B4-BE49-F238E27FC236}">
                <a16:creationId xmlns:a16="http://schemas.microsoft.com/office/drawing/2014/main" id="{2D83DCFB-26A5-FB6B-46A9-CC21E8DA031F}"/>
              </a:ext>
            </a:extLst>
          </p:cNvPr>
          <p:cNvSpPr>
            <a:spLocks noGrp="1"/>
          </p:cNvSpPr>
          <p:nvPr>
            <p:ph type="subTitle" idx="1"/>
          </p:nvPr>
        </p:nvSpPr>
        <p:spPr/>
        <p:txBody>
          <a:bodyPr>
            <a:normAutofit/>
          </a:bodyPr>
          <a:lstStyle/>
          <a:p>
            <a:r>
              <a:rPr lang="en-US" sz="2400">
                <a:latin typeface="Barlow Semi Condensed SemiBold"/>
              </a:rPr>
              <a:t>Data Entry &amp; Data Quality</a:t>
            </a:r>
            <a:endParaRPr lang="en-US" sz="2400"/>
          </a:p>
        </p:txBody>
      </p:sp>
    </p:spTree>
    <p:extLst>
      <p:ext uri="{BB962C8B-B14F-4D97-AF65-F5344CB8AC3E}">
        <p14:creationId xmlns:p14="http://schemas.microsoft.com/office/powerpoint/2010/main" val="1957299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HMIS Deduplication</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10</a:t>
            </a:fld>
            <a:endParaRPr lang="en-US"/>
          </a:p>
        </p:txBody>
      </p:sp>
      <p:sp>
        <p:nvSpPr>
          <p:cNvPr id="4" name="Content Placeholder 6">
            <a:extLst>
              <a:ext uri="{FF2B5EF4-FFF2-40B4-BE49-F238E27FC236}">
                <a16:creationId xmlns:a16="http://schemas.microsoft.com/office/drawing/2014/main" id="{F16A9255-ECBB-0353-5788-52F32855F3EF}"/>
              </a:ext>
            </a:extLst>
          </p:cNvPr>
          <p:cNvSpPr txBox="1">
            <a:spLocks/>
          </p:cNvSpPr>
          <p:nvPr/>
        </p:nvSpPr>
        <p:spPr>
          <a:xfrm>
            <a:off x="838199" y="1339260"/>
            <a:ext cx="4391827" cy="331471"/>
          </a:xfrm>
          <a:prstGeom prst="rect">
            <a:avLst/>
          </a:prstGeom>
        </p:spPr>
        <p:txBody>
          <a:bodyPr vert="horz" lIns="0" tIns="0" rIns="0" bIns="0" rtlCol="0">
            <a:normAutofit/>
          </a:bodyPr>
          <a:lstStyle>
            <a:lvl1pPr indent="0">
              <a:lnSpc>
                <a:spcPct val="100000"/>
              </a:lnSpc>
              <a:spcBef>
                <a:spcPts val="1000"/>
              </a:spcBef>
              <a:spcAft>
                <a:spcPts val="600"/>
              </a:spcAft>
              <a:buFont typeface="Arial" panose="020B0604020202020204" pitchFamily="34" charset="0"/>
              <a:buNone/>
              <a:defRPr sz="1600" b="1" i="0" cap="all" spc="20" baseline="0">
                <a:solidFill>
                  <a:schemeClr val="tx2"/>
                </a:solidFill>
                <a:latin typeface="Barlow Semi Condensed SemiBold" pitchFamily="2" charset="77"/>
              </a:defRPr>
            </a:lvl1pPr>
            <a:lvl2pPr marL="0" indent="0">
              <a:lnSpc>
                <a:spcPct val="100000"/>
              </a:lnSpc>
              <a:spcBef>
                <a:spcPts val="1100"/>
              </a:spcBef>
              <a:spcAft>
                <a:spcPts val="600"/>
              </a:spcAft>
              <a:buClr>
                <a:schemeClr val="accent4"/>
              </a:buClr>
              <a:buSzPct val="100000"/>
              <a:buFont typeface="System Font Regular"/>
              <a:buNone/>
              <a:defRPr sz="1600" b="0" i="0" baseline="0">
                <a:solidFill>
                  <a:srgbClr val="4F2C1D"/>
                </a:solidFill>
                <a:latin typeface="Barlow Semi Condensed SemiBold" pitchFamily="2" charset="77"/>
              </a:defRPr>
            </a:lvl2pPr>
            <a:lvl3pPr marL="91440" indent="-91440">
              <a:lnSpc>
                <a:spcPct val="100000"/>
              </a:lnSpc>
              <a:spcBef>
                <a:spcPts val="600"/>
              </a:spcBef>
              <a:spcAft>
                <a:spcPts val="600"/>
              </a:spcAft>
              <a:buClr>
                <a:schemeClr val="accent4"/>
              </a:buClr>
              <a:buSzPct val="75000"/>
              <a:buFont typeface="Arial" panose="020B0604020202020204" pitchFamily="34" charset="0"/>
              <a:buChar char="•"/>
              <a:defRPr sz="1600" b="0" i="0" baseline="0">
                <a:solidFill>
                  <a:srgbClr val="4F2C1D"/>
                </a:solidFill>
                <a:latin typeface="Barlow Semi Condensed Light" pitchFamily="2" charset="77"/>
              </a:defRPr>
            </a:lvl3pPr>
            <a:lvl4pPr marL="228600" indent="-91440">
              <a:lnSpc>
                <a:spcPct val="90000"/>
              </a:lnSpc>
              <a:spcBef>
                <a:spcPts val="500"/>
              </a:spcBef>
              <a:buClr>
                <a:schemeClr val="accent6"/>
              </a:buClr>
              <a:buSzPct val="100000"/>
              <a:buFont typeface=".PingFang SC Regular"/>
              <a:buChar char="・"/>
              <a:defRPr sz="1400" b="0" i="0" baseline="0">
                <a:solidFill>
                  <a:srgbClr val="4F2C1D"/>
                </a:solidFill>
                <a:latin typeface="Barlow Semi Condensed Medium" pitchFamily="2" charset="77"/>
              </a:defRPr>
            </a:lvl4pPr>
            <a:lvl5pPr marL="411480" indent="-137160">
              <a:lnSpc>
                <a:spcPct val="90000"/>
              </a:lnSpc>
              <a:spcBef>
                <a:spcPts val="500"/>
              </a:spcBef>
              <a:buClr>
                <a:schemeClr val="accent6"/>
              </a:buClr>
              <a:buFont typeface="System Font Regular"/>
              <a:buChar char="-"/>
              <a:defRPr sz="1200" b="1" i="0" cap="all" spc="50" baseline="0">
                <a:solidFill>
                  <a:srgbClr val="4F2C1D"/>
                </a:solidFill>
                <a:latin typeface="Barlow Semi Condensed SemiBold"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Best practices to avoid duplication</a:t>
            </a:r>
          </a:p>
        </p:txBody>
      </p:sp>
      <p:sp>
        <p:nvSpPr>
          <p:cNvPr id="6" name="TextBox 5">
            <a:extLst>
              <a:ext uri="{FF2B5EF4-FFF2-40B4-BE49-F238E27FC236}">
                <a16:creationId xmlns:a16="http://schemas.microsoft.com/office/drawing/2014/main" id="{1DD38A68-4A43-2D59-1C83-B30EAB8F313E}"/>
              </a:ext>
            </a:extLst>
          </p:cNvPr>
          <p:cNvSpPr txBox="1"/>
          <p:nvPr/>
        </p:nvSpPr>
        <p:spPr>
          <a:xfrm>
            <a:off x="6503504" y="1817654"/>
            <a:ext cx="4831078" cy="3369491"/>
          </a:xfrm>
          <a:prstGeom prst="rect">
            <a:avLst/>
          </a:prstGeom>
        </p:spPr>
        <p:txBody>
          <a:bodyPr vert="horz" lIns="0" tIns="0" rIns="0" bIns="0" rtlCol="0">
            <a:normAutofit/>
          </a:bodyPr>
          <a:lstStyle>
            <a:lvl1pPr indent="0">
              <a:lnSpc>
                <a:spcPct val="100000"/>
              </a:lnSpc>
              <a:spcBef>
                <a:spcPts val="1000"/>
              </a:spcBef>
              <a:spcAft>
                <a:spcPts val="1200"/>
              </a:spcAft>
              <a:buFont typeface="Arial" panose="020B0604020202020204" pitchFamily="34" charset="0"/>
              <a:buNone/>
              <a:defRPr sz="2400" b="0" i="0" cap="none" spc="0" baseline="0">
                <a:latin typeface="Barlow Semi Condensed Light" pitchFamily="2" charset="77"/>
              </a:defRPr>
            </a:lvl1pPr>
            <a:lvl2pPr marL="0" lvl="1" indent="0">
              <a:lnSpc>
                <a:spcPct val="100000"/>
              </a:lnSpc>
              <a:spcBef>
                <a:spcPts val="1100"/>
              </a:spcBef>
              <a:spcAft>
                <a:spcPts val="1200"/>
              </a:spcAft>
              <a:buClr>
                <a:schemeClr val="accent4"/>
              </a:buClr>
              <a:buSzPct val="80000"/>
              <a:buFont typeface="Arial" panose="020B0604020202020204" pitchFamily="34" charset="0"/>
              <a:buNone/>
              <a:defRPr sz="2400" b="0" i="0" baseline="0">
                <a:solidFill>
                  <a:srgbClr val="4F2C1D"/>
                </a:solidFill>
                <a:latin typeface="Barlow Semi Condensed Light" pitchFamily="2" charset="77"/>
              </a:defRPr>
            </a:lvl2pPr>
            <a:lvl3pPr marL="91440" indent="-91440">
              <a:lnSpc>
                <a:spcPct val="100000"/>
              </a:lnSpc>
              <a:spcBef>
                <a:spcPts val="600"/>
              </a:spcBef>
              <a:spcAft>
                <a:spcPts val="600"/>
              </a:spcAft>
              <a:buClr>
                <a:schemeClr val="accent4"/>
              </a:buClr>
              <a:buSzPct val="75000"/>
              <a:buFont typeface="Arial" panose="020B0604020202020204" pitchFamily="34" charset="0"/>
              <a:buChar char="•"/>
              <a:defRPr sz="1600" b="0" i="0" baseline="0">
                <a:solidFill>
                  <a:srgbClr val="4F2C1D"/>
                </a:solidFill>
                <a:latin typeface="Barlow Semi Condensed Light" pitchFamily="2" charset="77"/>
              </a:defRPr>
            </a:lvl3pPr>
            <a:lvl4pPr marL="228600" indent="-91440">
              <a:lnSpc>
                <a:spcPct val="90000"/>
              </a:lnSpc>
              <a:spcBef>
                <a:spcPts val="500"/>
              </a:spcBef>
              <a:buClr>
                <a:schemeClr val="accent6"/>
              </a:buClr>
              <a:buSzPct val="100000"/>
              <a:buFont typeface=".PingFang SC Regular"/>
              <a:buChar char="・"/>
              <a:defRPr sz="1400" b="0" i="0" baseline="0">
                <a:solidFill>
                  <a:srgbClr val="4F2C1D"/>
                </a:solidFill>
                <a:latin typeface="Barlow Semi Condensed Medium" pitchFamily="2" charset="77"/>
              </a:defRPr>
            </a:lvl4pPr>
            <a:lvl5pPr marL="411480" lvl="4" indent="-137160">
              <a:lnSpc>
                <a:spcPct val="90000"/>
              </a:lnSpc>
              <a:spcBef>
                <a:spcPts val="500"/>
              </a:spcBef>
              <a:buClr>
                <a:schemeClr val="accent6"/>
              </a:buClr>
              <a:buFont typeface="System Font Regular"/>
              <a:buChar char="-"/>
              <a:defRPr sz="1200" b="1" i="0" cap="all" spc="50" baseline="0">
                <a:solidFill>
                  <a:srgbClr val="4F2C1D"/>
                </a:solidFill>
                <a:latin typeface="Barlow Semi Condensed SemiBold"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82880" lvl="1" indent="-182880">
              <a:buFont typeface="Arial" panose="020B0604020202020204" pitchFamily="34" charset="0"/>
              <a:buChar char="•"/>
            </a:pPr>
            <a:r>
              <a:rPr lang="en-US" sz="2000"/>
              <a:t>Submit a help desk ticket with both client IDs</a:t>
            </a:r>
          </a:p>
          <a:p>
            <a:pPr marL="182880" lvl="1" indent="-182880">
              <a:buFont typeface="Arial" panose="020B0604020202020204" pitchFamily="34" charset="0"/>
              <a:buChar char="•"/>
            </a:pPr>
            <a:r>
              <a:rPr lang="en-US" sz="2000"/>
              <a:t>HMIS admins will merge the records, and the client will keep their </a:t>
            </a:r>
            <a:r>
              <a:rPr lang="en-US" sz="2000" i="1"/>
              <a:t>oldest</a:t>
            </a:r>
            <a:r>
              <a:rPr lang="en-US" sz="2000"/>
              <a:t> </a:t>
            </a:r>
            <a:r>
              <a:rPr lang="en-US" sz="2000" err="1"/>
              <a:t>ClientTrack</a:t>
            </a:r>
            <a:r>
              <a:rPr lang="en-US" sz="2000"/>
              <a:t> client ID </a:t>
            </a:r>
          </a:p>
        </p:txBody>
      </p:sp>
      <p:sp>
        <p:nvSpPr>
          <p:cNvPr id="5" name="TextBox 4">
            <a:extLst>
              <a:ext uri="{FF2B5EF4-FFF2-40B4-BE49-F238E27FC236}">
                <a16:creationId xmlns:a16="http://schemas.microsoft.com/office/drawing/2014/main" id="{E4F88865-7741-D4A9-C812-60DFC92A4E2F}"/>
              </a:ext>
            </a:extLst>
          </p:cNvPr>
          <p:cNvSpPr txBox="1"/>
          <p:nvPr/>
        </p:nvSpPr>
        <p:spPr>
          <a:xfrm>
            <a:off x="838200" y="1817654"/>
            <a:ext cx="4537105" cy="4121673"/>
          </a:xfrm>
          <a:prstGeom prst="rect">
            <a:avLst/>
          </a:prstGeom>
        </p:spPr>
        <p:txBody>
          <a:bodyPr vert="horz" lIns="0" tIns="0" rIns="0" bIns="0" rtlCol="0">
            <a:normAutofit/>
          </a:bodyPr>
          <a:lstStyle>
            <a:lvl1pPr indent="0">
              <a:lnSpc>
                <a:spcPct val="100000"/>
              </a:lnSpc>
              <a:spcBef>
                <a:spcPts val="1000"/>
              </a:spcBef>
              <a:spcAft>
                <a:spcPts val="1200"/>
              </a:spcAft>
              <a:buFont typeface="Arial" panose="020B0604020202020204" pitchFamily="34" charset="0"/>
              <a:buNone/>
              <a:defRPr sz="2400" b="0" i="0" cap="none" spc="0" baseline="0">
                <a:latin typeface="Barlow Semi Condensed Light" pitchFamily="2" charset="77"/>
              </a:defRPr>
            </a:lvl1pPr>
            <a:lvl2pPr marL="0" lvl="1" indent="0">
              <a:lnSpc>
                <a:spcPct val="100000"/>
              </a:lnSpc>
              <a:spcBef>
                <a:spcPts val="1100"/>
              </a:spcBef>
              <a:spcAft>
                <a:spcPts val="1200"/>
              </a:spcAft>
              <a:buClr>
                <a:schemeClr val="accent4"/>
              </a:buClr>
              <a:buSzPct val="80000"/>
              <a:buFont typeface="Arial" panose="020B0604020202020204" pitchFamily="34" charset="0"/>
              <a:buNone/>
              <a:defRPr sz="2400" b="0" i="0" baseline="0">
                <a:solidFill>
                  <a:srgbClr val="4F2C1D"/>
                </a:solidFill>
                <a:latin typeface="Barlow Semi Condensed Light" pitchFamily="2" charset="77"/>
              </a:defRPr>
            </a:lvl2pPr>
            <a:lvl3pPr marL="91440" indent="-91440">
              <a:lnSpc>
                <a:spcPct val="100000"/>
              </a:lnSpc>
              <a:spcBef>
                <a:spcPts val="600"/>
              </a:spcBef>
              <a:spcAft>
                <a:spcPts val="600"/>
              </a:spcAft>
              <a:buClr>
                <a:schemeClr val="accent4"/>
              </a:buClr>
              <a:buSzPct val="75000"/>
              <a:buFont typeface="Arial" panose="020B0604020202020204" pitchFamily="34" charset="0"/>
              <a:buChar char="•"/>
              <a:defRPr sz="1600" b="0" i="0" baseline="0">
                <a:solidFill>
                  <a:srgbClr val="4F2C1D"/>
                </a:solidFill>
                <a:latin typeface="Barlow Semi Condensed Light" pitchFamily="2" charset="77"/>
              </a:defRPr>
            </a:lvl3pPr>
            <a:lvl4pPr marL="228600" indent="-91440">
              <a:lnSpc>
                <a:spcPct val="90000"/>
              </a:lnSpc>
              <a:spcBef>
                <a:spcPts val="500"/>
              </a:spcBef>
              <a:buClr>
                <a:schemeClr val="accent6"/>
              </a:buClr>
              <a:buSzPct val="100000"/>
              <a:buFont typeface=".PingFang SC Regular"/>
              <a:buChar char="・"/>
              <a:defRPr sz="1400" b="0" i="0" baseline="0">
                <a:solidFill>
                  <a:srgbClr val="4F2C1D"/>
                </a:solidFill>
                <a:latin typeface="Barlow Semi Condensed Medium" pitchFamily="2" charset="77"/>
              </a:defRPr>
            </a:lvl4pPr>
            <a:lvl5pPr marL="411480" lvl="4" indent="-137160">
              <a:lnSpc>
                <a:spcPct val="90000"/>
              </a:lnSpc>
              <a:spcBef>
                <a:spcPts val="500"/>
              </a:spcBef>
              <a:buClr>
                <a:schemeClr val="accent6"/>
              </a:buClr>
              <a:buFont typeface="System Font Regular"/>
              <a:buChar char="-"/>
              <a:defRPr sz="1200" b="1" i="0" cap="all" spc="50" baseline="0">
                <a:solidFill>
                  <a:srgbClr val="4F2C1D"/>
                </a:solidFill>
                <a:latin typeface="Barlow Semi Condensed SemiBold"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82880" lvl="1" indent="-182880">
              <a:buFont typeface="Arial" panose="020B0604020202020204" pitchFamily="34" charset="0"/>
              <a:buChar char="•"/>
            </a:pPr>
            <a:r>
              <a:rPr lang="en-US" sz="2000"/>
              <a:t>Search using only first 2-3 letters of first and last name</a:t>
            </a:r>
          </a:p>
          <a:p>
            <a:pPr marL="182880" lvl="1" indent="-182880">
              <a:buFont typeface="Arial" panose="020B0604020202020204" pitchFamily="34" charset="0"/>
              <a:buChar char="•"/>
            </a:pPr>
            <a:r>
              <a:rPr lang="en-US" sz="2000"/>
              <a:t>Search in multiple ways</a:t>
            </a:r>
          </a:p>
          <a:p>
            <a:pPr lvl="4"/>
            <a:r>
              <a:rPr lang="en-US"/>
              <a:t>Date of birth</a:t>
            </a:r>
          </a:p>
          <a:p>
            <a:pPr lvl="4"/>
            <a:r>
              <a:rPr lang="en-US"/>
              <a:t>Only one name (first or last) + other initial</a:t>
            </a:r>
          </a:p>
          <a:p>
            <a:pPr lvl="4"/>
            <a:r>
              <a:rPr lang="en-US"/>
              <a:t>Alias</a:t>
            </a:r>
          </a:p>
          <a:p>
            <a:pPr marL="182880" lvl="1" indent="-182880">
              <a:buFont typeface="Arial" panose="020B0604020202020204" pitchFamily="34" charset="0"/>
              <a:buChar char="•"/>
            </a:pPr>
            <a:r>
              <a:rPr lang="en-US" sz="2000"/>
              <a:t>Search multiple spellings</a:t>
            </a:r>
          </a:p>
          <a:p>
            <a:pPr marL="182880" lvl="1" indent="-182880">
              <a:buFont typeface="Arial" panose="020B0604020202020204" pitchFamily="34" charset="0"/>
              <a:buChar char="•"/>
            </a:pPr>
            <a:r>
              <a:rPr lang="en-US" sz="2000"/>
              <a:t>Swap first and last name</a:t>
            </a:r>
          </a:p>
        </p:txBody>
      </p:sp>
      <p:cxnSp>
        <p:nvCxnSpPr>
          <p:cNvPr id="11" name="Straight Connector 10">
            <a:extLst>
              <a:ext uri="{FF2B5EF4-FFF2-40B4-BE49-F238E27FC236}">
                <a16:creationId xmlns:a16="http://schemas.microsoft.com/office/drawing/2014/main" id="{8083D185-AD95-8467-CD59-30C76E71420C}"/>
              </a:ext>
            </a:extLst>
          </p:cNvPr>
          <p:cNvCxnSpPr>
            <a:cxnSpLocks/>
          </p:cNvCxnSpPr>
          <p:nvPr/>
        </p:nvCxnSpPr>
        <p:spPr>
          <a:xfrm>
            <a:off x="838199" y="1744192"/>
            <a:ext cx="453710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Content Placeholder 6">
            <a:extLst>
              <a:ext uri="{FF2B5EF4-FFF2-40B4-BE49-F238E27FC236}">
                <a16:creationId xmlns:a16="http://schemas.microsoft.com/office/drawing/2014/main" id="{A36FD789-D1C4-3B90-3AB5-E9D33403FC6D}"/>
              </a:ext>
            </a:extLst>
          </p:cNvPr>
          <p:cNvSpPr txBox="1">
            <a:spLocks/>
          </p:cNvSpPr>
          <p:nvPr/>
        </p:nvSpPr>
        <p:spPr>
          <a:xfrm>
            <a:off x="6503504" y="1326980"/>
            <a:ext cx="4391827" cy="331471"/>
          </a:xfrm>
          <a:prstGeom prst="rect">
            <a:avLst/>
          </a:prstGeom>
        </p:spPr>
        <p:txBody>
          <a:bodyPr vert="horz" lIns="0" tIns="0" rIns="0" bIns="0" rtlCol="0">
            <a:normAutofit/>
          </a:bodyPr>
          <a:lstStyle>
            <a:lvl1pPr indent="0">
              <a:lnSpc>
                <a:spcPct val="100000"/>
              </a:lnSpc>
              <a:spcBef>
                <a:spcPts val="1000"/>
              </a:spcBef>
              <a:spcAft>
                <a:spcPts val="600"/>
              </a:spcAft>
              <a:buFont typeface="Arial" panose="020B0604020202020204" pitchFamily="34" charset="0"/>
              <a:buNone/>
              <a:defRPr sz="1600" b="1" i="0" cap="all" spc="20" baseline="0">
                <a:solidFill>
                  <a:schemeClr val="tx2"/>
                </a:solidFill>
                <a:latin typeface="Barlow Semi Condensed SemiBold" pitchFamily="2" charset="77"/>
              </a:defRPr>
            </a:lvl1pPr>
            <a:lvl2pPr marL="0" indent="0">
              <a:lnSpc>
                <a:spcPct val="100000"/>
              </a:lnSpc>
              <a:spcBef>
                <a:spcPts val="1100"/>
              </a:spcBef>
              <a:spcAft>
                <a:spcPts val="600"/>
              </a:spcAft>
              <a:buClr>
                <a:schemeClr val="accent4"/>
              </a:buClr>
              <a:buSzPct val="100000"/>
              <a:buFont typeface="System Font Regular"/>
              <a:buNone/>
              <a:defRPr sz="1600" b="0" i="0" baseline="0">
                <a:solidFill>
                  <a:srgbClr val="4F2C1D"/>
                </a:solidFill>
                <a:latin typeface="Barlow Semi Condensed SemiBold" pitchFamily="2" charset="77"/>
              </a:defRPr>
            </a:lvl2pPr>
            <a:lvl3pPr marL="91440" indent="-91440">
              <a:lnSpc>
                <a:spcPct val="100000"/>
              </a:lnSpc>
              <a:spcBef>
                <a:spcPts val="600"/>
              </a:spcBef>
              <a:spcAft>
                <a:spcPts val="600"/>
              </a:spcAft>
              <a:buClr>
                <a:schemeClr val="accent4"/>
              </a:buClr>
              <a:buSzPct val="75000"/>
              <a:buFont typeface="Arial" panose="020B0604020202020204" pitchFamily="34" charset="0"/>
              <a:buChar char="•"/>
              <a:defRPr sz="1600" b="0" i="0" baseline="0">
                <a:solidFill>
                  <a:srgbClr val="4F2C1D"/>
                </a:solidFill>
                <a:latin typeface="Barlow Semi Condensed Light" pitchFamily="2" charset="77"/>
              </a:defRPr>
            </a:lvl3pPr>
            <a:lvl4pPr marL="228600" indent="-91440">
              <a:lnSpc>
                <a:spcPct val="90000"/>
              </a:lnSpc>
              <a:spcBef>
                <a:spcPts val="500"/>
              </a:spcBef>
              <a:buClr>
                <a:schemeClr val="accent6"/>
              </a:buClr>
              <a:buSzPct val="100000"/>
              <a:buFont typeface=".PingFang SC Regular"/>
              <a:buChar char="・"/>
              <a:defRPr sz="1400" b="0" i="0" baseline="0">
                <a:solidFill>
                  <a:srgbClr val="4F2C1D"/>
                </a:solidFill>
                <a:latin typeface="Barlow Semi Condensed Medium" pitchFamily="2" charset="77"/>
              </a:defRPr>
            </a:lvl4pPr>
            <a:lvl5pPr marL="411480" indent="-137160">
              <a:lnSpc>
                <a:spcPct val="90000"/>
              </a:lnSpc>
              <a:spcBef>
                <a:spcPts val="500"/>
              </a:spcBef>
              <a:buClr>
                <a:schemeClr val="accent6"/>
              </a:buClr>
              <a:buFont typeface="System Font Regular"/>
              <a:buChar char="-"/>
              <a:defRPr sz="1200" b="1" i="0" cap="all" spc="50" baseline="0">
                <a:solidFill>
                  <a:srgbClr val="4F2C1D"/>
                </a:solidFill>
                <a:latin typeface="Barlow Semi Condensed SemiBold"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If you find a duplicate client</a:t>
            </a:r>
          </a:p>
        </p:txBody>
      </p:sp>
      <p:cxnSp>
        <p:nvCxnSpPr>
          <p:cNvPr id="14" name="Straight Connector 13">
            <a:extLst>
              <a:ext uri="{FF2B5EF4-FFF2-40B4-BE49-F238E27FC236}">
                <a16:creationId xmlns:a16="http://schemas.microsoft.com/office/drawing/2014/main" id="{06C88632-522F-205D-6A7D-4C4657F83377}"/>
              </a:ext>
            </a:extLst>
          </p:cNvPr>
          <p:cNvCxnSpPr>
            <a:cxnSpLocks/>
          </p:cNvCxnSpPr>
          <p:nvPr/>
        </p:nvCxnSpPr>
        <p:spPr>
          <a:xfrm>
            <a:off x="6503504" y="1731912"/>
            <a:ext cx="485029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59F7617-704E-007C-CC3D-5A9D9DA02236}"/>
              </a:ext>
            </a:extLst>
          </p:cNvPr>
          <p:cNvGrpSpPr/>
          <p:nvPr/>
        </p:nvGrpSpPr>
        <p:grpSpPr>
          <a:xfrm>
            <a:off x="5955616" y="3786702"/>
            <a:ext cx="5007352" cy="1744318"/>
            <a:chOff x="5955616" y="3786702"/>
            <a:chExt cx="5007352" cy="1744318"/>
          </a:xfrm>
        </p:grpSpPr>
        <p:sp>
          <p:nvSpPr>
            <p:cNvPr id="3" name="Flowchart: Process 2">
              <a:extLst>
                <a:ext uri="{FF2B5EF4-FFF2-40B4-BE49-F238E27FC236}">
                  <a16:creationId xmlns:a16="http://schemas.microsoft.com/office/drawing/2014/main" id="{C3A3632B-DE14-B1B2-7858-B9E6CD74FE91}"/>
                </a:ext>
              </a:extLst>
            </p:cNvPr>
            <p:cNvSpPr/>
            <p:nvPr/>
          </p:nvSpPr>
          <p:spPr>
            <a:xfrm>
              <a:off x="5955616" y="3786702"/>
              <a:ext cx="4955868" cy="1744318"/>
            </a:xfrm>
            <a:prstGeom prst="flowChart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DEED529-9FBB-899F-17CB-B03473AD589D}"/>
                </a:ext>
              </a:extLst>
            </p:cNvPr>
            <p:cNvSpPr txBox="1">
              <a:spLocks/>
            </p:cNvSpPr>
            <p:nvPr/>
          </p:nvSpPr>
          <p:spPr>
            <a:xfrm>
              <a:off x="6131890" y="3985095"/>
              <a:ext cx="4391827" cy="331471"/>
            </a:xfrm>
            <a:prstGeom prst="rect">
              <a:avLst/>
            </a:prstGeom>
          </p:spPr>
          <p:txBody>
            <a:bodyPr vert="horz" lIns="0" tIns="0" rIns="0" bIns="0" rtlCol="0">
              <a:normAutofit lnSpcReduction="10000"/>
            </a:bodyPr>
            <a:lstStyle>
              <a:lvl1pPr indent="0">
                <a:lnSpc>
                  <a:spcPct val="100000"/>
                </a:lnSpc>
                <a:spcBef>
                  <a:spcPts val="1000"/>
                </a:spcBef>
                <a:spcAft>
                  <a:spcPts val="600"/>
                </a:spcAft>
                <a:buFont typeface="Arial" panose="020B0604020202020204" pitchFamily="34" charset="0"/>
                <a:buNone/>
                <a:defRPr sz="1600" b="1" i="0" cap="all" spc="20" baseline="0">
                  <a:solidFill>
                    <a:schemeClr val="tx2"/>
                  </a:solidFill>
                  <a:latin typeface="Barlow Semi Condensed SemiBold" pitchFamily="2" charset="77"/>
                </a:defRPr>
              </a:lvl1pPr>
              <a:lvl2pPr marL="0" indent="0">
                <a:lnSpc>
                  <a:spcPct val="100000"/>
                </a:lnSpc>
                <a:spcBef>
                  <a:spcPts val="1100"/>
                </a:spcBef>
                <a:spcAft>
                  <a:spcPts val="600"/>
                </a:spcAft>
                <a:buClr>
                  <a:schemeClr val="accent4"/>
                </a:buClr>
                <a:buSzPct val="100000"/>
                <a:buFont typeface="System Font Regular"/>
                <a:buNone/>
                <a:defRPr sz="1600" b="0" i="0" baseline="0">
                  <a:solidFill>
                    <a:srgbClr val="4F2C1D"/>
                  </a:solidFill>
                  <a:latin typeface="Barlow Semi Condensed SemiBold" pitchFamily="2" charset="77"/>
                </a:defRPr>
              </a:lvl2pPr>
              <a:lvl3pPr marL="91440" indent="-91440">
                <a:lnSpc>
                  <a:spcPct val="100000"/>
                </a:lnSpc>
                <a:spcBef>
                  <a:spcPts val="600"/>
                </a:spcBef>
                <a:spcAft>
                  <a:spcPts val="600"/>
                </a:spcAft>
                <a:buClr>
                  <a:schemeClr val="accent4"/>
                </a:buClr>
                <a:buSzPct val="75000"/>
                <a:buFont typeface="Arial" panose="020B0604020202020204" pitchFamily="34" charset="0"/>
                <a:buChar char="•"/>
                <a:defRPr sz="1600" b="0" i="0" baseline="0">
                  <a:solidFill>
                    <a:srgbClr val="4F2C1D"/>
                  </a:solidFill>
                  <a:latin typeface="Barlow Semi Condensed Light" pitchFamily="2" charset="77"/>
                </a:defRPr>
              </a:lvl3pPr>
              <a:lvl4pPr marL="228600" indent="-91440">
                <a:lnSpc>
                  <a:spcPct val="90000"/>
                </a:lnSpc>
                <a:spcBef>
                  <a:spcPts val="500"/>
                </a:spcBef>
                <a:buClr>
                  <a:schemeClr val="accent6"/>
                </a:buClr>
                <a:buSzPct val="100000"/>
                <a:buFont typeface=".PingFang SC Regular"/>
                <a:buChar char="・"/>
                <a:defRPr sz="1400" b="0" i="0" baseline="0">
                  <a:solidFill>
                    <a:srgbClr val="4F2C1D"/>
                  </a:solidFill>
                  <a:latin typeface="Barlow Semi Condensed Medium" pitchFamily="2" charset="77"/>
                </a:defRPr>
              </a:lvl4pPr>
              <a:lvl5pPr marL="411480" indent="-137160">
                <a:lnSpc>
                  <a:spcPct val="90000"/>
                </a:lnSpc>
                <a:spcBef>
                  <a:spcPts val="500"/>
                </a:spcBef>
                <a:buClr>
                  <a:schemeClr val="accent6"/>
                </a:buClr>
                <a:buFont typeface="System Font Regular"/>
                <a:buChar char="-"/>
                <a:defRPr sz="1200" b="1" i="0" cap="all" spc="50" baseline="0">
                  <a:solidFill>
                    <a:srgbClr val="4F2C1D"/>
                  </a:solidFill>
                  <a:latin typeface="Barlow Semi Condensed SemiBold"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400">
                  <a:solidFill>
                    <a:schemeClr val="bg2"/>
                  </a:solidFill>
                </a:rPr>
                <a:t>If in doubt…</a:t>
              </a:r>
            </a:p>
          </p:txBody>
        </p:sp>
        <p:sp>
          <p:nvSpPr>
            <p:cNvPr id="8" name="TextBox 7">
              <a:extLst>
                <a:ext uri="{FF2B5EF4-FFF2-40B4-BE49-F238E27FC236}">
                  <a16:creationId xmlns:a16="http://schemas.microsoft.com/office/drawing/2014/main" id="{43AE11CD-B692-7A9B-CFD5-89BDF25E5E38}"/>
                </a:ext>
              </a:extLst>
            </p:cNvPr>
            <p:cNvSpPr txBox="1"/>
            <p:nvPr/>
          </p:nvSpPr>
          <p:spPr>
            <a:xfrm>
              <a:off x="6131890" y="4396937"/>
              <a:ext cx="4831078" cy="963929"/>
            </a:xfrm>
            <a:prstGeom prst="rect">
              <a:avLst/>
            </a:prstGeom>
          </p:spPr>
          <p:txBody>
            <a:bodyPr vert="horz" lIns="0" tIns="0" rIns="0" bIns="0" rtlCol="0">
              <a:normAutofit/>
            </a:bodyPr>
            <a:lstStyle>
              <a:lvl1pPr indent="0">
                <a:lnSpc>
                  <a:spcPct val="100000"/>
                </a:lnSpc>
                <a:spcBef>
                  <a:spcPts val="1000"/>
                </a:spcBef>
                <a:spcAft>
                  <a:spcPts val="1200"/>
                </a:spcAft>
                <a:buFont typeface="Arial" panose="020B0604020202020204" pitchFamily="34" charset="0"/>
                <a:buNone/>
                <a:defRPr sz="2400" b="0" i="0" cap="none" spc="0" baseline="0">
                  <a:latin typeface="Barlow Semi Condensed Light" pitchFamily="2" charset="77"/>
                </a:defRPr>
              </a:lvl1pPr>
              <a:lvl2pPr marL="0" lvl="1" indent="0">
                <a:lnSpc>
                  <a:spcPct val="100000"/>
                </a:lnSpc>
                <a:spcBef>
                  <a:spcPts val="1100"/>
                </a:spcBef>
                <a:spcAft>
                  <a:spcPts val="1200"/>
                </a:spcAft>
                <a:buClr>
                  <a:schemeClr val="accent4"/>
                </a:buClr>
                <a:buSzPct val="80000"/>
                <a:buFont typeface="Arial" panose="020B0604020202020204" pitchFamily="34" charset="0"/>
                <a:buNone/>
                <a:defRPr sz="2400" b="0" i="0" baseline="0">
                  <a:solidFill>
                    <a:srgbClr val="4F2C1D"/>
                  </a:solidFill>
                  <a:latin typeface="Barlow Semi Condensed Light" pitchFamily="2" charset="77"/>
                </a:defRPr>
              </a:lvl2pPr>
              <a:lvl3pPr marL="91440" indent="-91440">
                <a:lnSpc>
                  <a:spcPct val="100000"/>
                </a:lnSpc>
                <a:spcBef>
                  <a:spcPts val="600"/>
                </a:spcBef>
                <a:spcAft>
                  <a:spcPts val="600"/>
                </a:spcAft>
                <a:buClr>
                  <a:schemeClr val="accent4"/>
                </a:buClr>
                <a:buSzPct val="75000"/>
                <a:buFont typeface="Arial" panose="020B0604020202020204" pitchFamily="34" charset="0"/>
                <a:buChar char="•"/>
                <a:defRPr sz="1600" b="0" i="0" baseline="0">
                  <a:solidFill>
                    <a:srgbClr val="4F2C1D"/>
                  </a:solidFill>
                  <a:latin typeface="Barlow Semi Condensed Light" pitchFamily="2" charset="77"/>
                </a:defRPr>
              </a:lvl3pPr>
              <a:lvl4pPr marL="228600" indent="-91440">
                <a:lnSpc>
                  <a:spcPct val="90000"/>
                </a:lnSpc>
                <a:spcBef>
                  <a:spcPts val="500"/>
                </a:spcBef>
                <a:buClr>
                  <a:schemeClr val="accent6"/>
                </a:buClr>
                <a:buSzPct val="100000"/>
                <a:buFont typeface=".PingFang SC Regular"/>
                <a:buChar char="・"/>
                <a:defRPr sz="1400" b="0" i="0" baseline="0">
                  <a:solidFill>
                    <a:srgbClr val="4F2C1D"/>
                  </a:solidFill>
                  <a:latin typeface="Barlow Semi Condensed Medium" pitchFamily="2" charset="77"/>
                </a:defRPr>
              </a:lvl4pPr>
              <a:lvl5pPr marL="411480" lvl="4" indent="-137160">
                <a:lnSpc>
                  <a:spcPct val="90000"/>
                </a:lnSpc>
                <a:spcBef>
                  <a:spcPts val="500"/>
                </a:spcBef>
                <a:buClr>
                  <a:schemeClr val="accent6"/>
                </a:buClr>
                <a:buFont typeface="System Font Regular"/>
                <a:buChar char="-"/>
                <a:defRPr sz="1200" b="1" i="0" cap="all" spc="50" baseline="0">
                  <a:solidFill>
                    <a:srgbClr val="4F2C1D"/>
                  </a:solidFill>
                  <a:latin typeface="Barlow Semi Condensed SemiBold"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US" sz="2000">
                  <a:solidFill>
                    <a:schemeClr val="bg2"/>
                  </a:solidFill>
                </a:rPr>
                <a:t>Create a new client record and submit a ticket with both IDs immediately. The HMIS can review the data and make the best determination.</a:t>
              </a:r>
            </a:p>
          </p:txBody>
        </p:sp>
      </p:grpSp>
      <p:sp>
        <p:nvSpPr>
          <p:cNvPr id="12" name="Footer Placeholder 8">
            <a:extLst>
              <a:ext uri="{FF2B5EF4-FFF2-40B4-BE49-F238E27FC236}">
                <a16:creationId xmlns:a16="http://schemas.microsoft.com/office/drawing/2014/main" id="{97AF1BF7-46A6-8AB4-B9A0-566668C3220D}"/>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411171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D521-2174-374F-B58B-09842DDD90E5}"/>
              </a:ext>
            </a:extLst>
          </p:cNvPr>
          <p:cNvSpPr>
            <a:spLocks noGrp="1"/>
          </p:cNvSpPr>
          <p:nvPr>
            <p:ph type="ctrTitle"/>
          </p:nvPr>
        </p:nvSpPr>
        <p:spPr/>
        <p:txBody>
          <a:bodyPr/>
          <a:lstStyle/>
          <a:p>
            <a:r>
              <a:rPr lang="en-US">
                <a:latin typeface="Barlow Semi Condensed SemiBold"/>
              </a:rPr>
              <a:t>Data Elements Collected at </a:t>
            </a:r>
            <a:r>
              <a:rPr lang="en-US" err="1">
                <a:latin typeface="Barlow Semi Condensed SemiBold"/>
              </a:rPr>
              <a:t>iws</a:t>
            </a:r>
          </a:p>
        </p:txBody>
      </p:sp>
      <p:sp>
        <p:nvSpPr>
          <p:cNvPr id="5" name="Subtitle 4">
            <a:extLst>
              <a:ext uri="{FF2B5EF4-FFF2-40B4-BE49-F238E27FC236}">
                <a16:creationId xmlns:a16="http://schemas.microsoft.com/office/drawing/2014/main" id="{5E242FF8-A03F-8AE8-3E91-ED14A36F8192}"/>
              </a:ext>
            </a:extLst>
          </p:cNvPr>
          <p:cNvSpPr>
            <a:spLocks noGrp="1"/>
          </p:cNvSpPr>
          <p:nvPr>
            <p:ph type="subTitle" idx="1"/>
          </p:nvPr>
        </p:nvSpPr>
        <p:spPr/>
        <p:txBody>
          <a:bodyPr/>
          <a:lstStyle/>
          <a:p>
            <a:r>
              <a:rPr lang="en-US"/>
              <a:t>Emergency Shelter Night-by-Night Project Type</a:t>
            </a:r>
          </a:p>
        </p:txBody>
      </p:sp>
      <p:sp>
        <p:nvSpPr>
          <p:cNvPr id="7" name="Slide Number Placeholder 6">
            <a:extLst>
              <a:ext uri="{FF2B5EF4-FFF2-40B4-BE49-F238E27FC236}">
                <a16:creationId xmlns:a16="http://schemas.microsoft.com/office/drawing/2014/main" id="{EA9D1720-AC31-8C58-B1C2-F64587FC5973}"/>
              </a:ext>
            </a:extLst>
          </p:cNvPr>
          <p:cNvSpPr>
            <a:spLocks noGrp="1"/>
          </p:cNvSpPr>
          <p:nvPr>
            <p:ph type="sldNum" sz="quarter" idx="4"/>
          </p:nvPr>
        </p:nvSpPr>
        <p:spPr/>
        <p:txBody>
          <a:bodyPr/>
          <a:lstStyle/>
          <a:p>
            <a:fld id="{8737CBDC-B73C-41E0-BC9A-086AD86E1379}" type="slidenum">
              <a:rPr lang="en-US" smtClean="0"/>
              <a:pPr/>
              <a:t>11</a:t>
            </a:fld>
            <a:endParaRPr lang="en-US"/>
          </a:p>
        </p:txBody>
      </p:sp>
      <p:sp>
        <p:nvSpPr>
          <p:cNvPr id="4" name="Footer Placeholder 8">
            <a:extLst>
              <a:ext uri="{FF2B5EF4-FFF2-40B4-BE49-F238E27FC236}">
                <a16:creationId xmlns:a16="http://schemas.microsoft.com/office/drawing/2014/main" id="{4604A2A9-BD29-2DDD-2AEB-B8E1450EC052}"/>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3926411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0" y="1210370"/>
            <a:ext cx="4153678" cy="4583196"/>
          </a:xfrm>
        </p:spPr>
        <p:txBody>
          <a:bodyPr>
            <a:normAutofit/>
          </a:bodyPr>
          <a:lstStyle/>
          <a:p>
            <a:pPr lvl="1"/>
            <a:r>
              <a:rPr lang="en-US"/>
              <a:t>Name</a:t>
            </a:r>
          </a:p>
          <a:p>
            <a:pPr lvl="1"/>
            <a:r>
              <a:rPr lang="en-US"/>
              <a:t>Date of Birth</a:t>
            </a:r>
          </a:p>
          <a:p>
            <a:pPr lvl="1"/>
            <a:r>
              <a:rPr lang="en-US"/>
              <a:t>SSN</a:t>
            </a:r>
          </a:p>
          <a:p>
            <a:pPr lvl="1"/>
            <a:r>
              <a:rPr lang="en-US"/>
              <a:t>Sex</a:t>
            </a:r>
          </a:p>
          <a:p>
            <a:pPr lvl="1"/>
            <a:r>
              <a:rPr lang="en-US"/>
              <a:t>Race &amp; Ethnicity</a:t>
            </a:r>
          </a:p>
          <a:p>
            <a:pPr lvl="1"/>
            <a:r>
              <a:rPr lang="en-US"/>
              <a:t>Veteran Status</a:t>
            </a:r>
          </a:p>
          <a:p>
            <a:pPr lvl="1"/>
            <a:r>
              <a:rPr lang="en-US"/>
              <a:t>Project Start Date</a:t>
            </a:r>
          </a:p>
          <a:p>
            <a:pPr lvl="1"/>
            <a:endParaRPr lang="en-US"/>
          </a:p>
        </p:txBody>
      </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Data Elements Collected at iws</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12</a:t>
            </a:fld>
            <a:endParaRPr lang="en-US"/>
          </a:p>
        </p:txBody>
      </p:sp>
      <p:sp>
        <p:nvSpPr>
          <p:cNvPr id="5" name="Content Placeholder 2">
            <a:extLst>
              <a:ext uri="{FF2B5EF4-FFF2-40B4-BE49-F238E27FC236}">
                <a16:creationId xmlns:a16="http://schemas.microsoft.com/office/drawing/2014/main" id="{9C411808-C781-E260-325A-7028FDF463A0}"/>
              </a:ext>
            </a:extLst>
          </p:cNvPr>
          <p:cNvSpPr txBox="1">
            <a:spLocks/>
          </p:cNvSpPr>
          <p:nvPr/>
        </p:nvSpPr>
        <p:spPr>
          <a:xfrm>
            <a:off x="5530719" y="1270532"/>
            <a:ext cx="5311452" cy="4797800"/>
          </a:xfrm>
          <a:prstGeom prst="rect">
            <a:avLst/>
          </a:prstGeom>
        </p:spPr>
        <p:txBody>
          <a:bodyPr vert="horz" lIns="0" tIns="0" rIns="0" bIns="0" rtlCol="0" anchor="t">
            <a:normAutofit lnSpcReduction="10000"/>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atin typeface="Barlow Semi Condensed Light"/>
              </a:rPr>
              <a:t>Disabling Condition</a:t>
            </a:r>
          </a:p>
          <a:p>
            <a:pPr lvl="1"/>
            <a:r>
              <a:rPr lang="en-US">
                <a:latin typeface="Barlow Semi Condensed Light"/>
              </a:rPr>
              <a:t>Prior Living Situation</a:t>
            </a:r>
          </a:p>
          <a:p>
            <a:pPr lvl="1"/>
            <a:r>
              <a:rPr lang="en-US">
                <a:latin typeface="Barlow Semi Condensed Light"/>
              </a:rPr>
              <a:t>Barriers</a:t>
            </a:r>
          </a:p>
          <a:p>
            <a:pPr lvl="1"/>
            <a:r>
              <a:rPr lang="en-US">
                <a:latin typeface="Barlow Semi Condensed Light"/>
              </a:rPr>
              <a:t>Domestic Violence</a:t>
            </a:r>
          </a:p>
          <a:p>
            <a:pPr lvl="1"/>
            <a:r>
              <a:rPr lang="en-US">
                <a:latin typeface="Barlow Semi Condensed Light"/>
              </a:rPr>
              <a:t>Current Living Situation</a:t>
            </a:r>
          </a:p>
          <a:p>
            <a:pPr lvl="1"/>
            <a:r>
              <a:rPr lang="en-US">
                <a:latin typeface="Barlow Semi Condensed Light"/>
              </a:rPr>
              <a:t>Bed Night Services</a:t>
            </a:r>
          </a:p>
          <a:p>
            <a:pPr lvl="1"/>
            <a:r>
              <a:rPr lang="en-US">
                <a:latin typeface="Barlow Semi Condensed Light"/>
              </a:rPr>
              <a:t>Date of Engagement</a:t>
            </a:r>
            <a:endParaRPr lang="en-US"/>
          </a:p>
          <a:p>
            <a:pPr lvl="1"/>
            <a:r>
              <a:rPr lang="en-US">
                <a:latin typeface="Barlow Semi Condensed Light"/>
              </a:rPr>
              <a:t>Project Exit Date</a:t>
            </a:r>
          </a:p>
        </p:txBody>
      </p:sp>
      <p:sp>
        <p:nvSpPr>
          <p:cNvPr id="6" name="Footer Placeholder 8">
            <a:extLst>
              <a:ext uri="{FF2B5EF4-FFF2-40B4-BE49-F238E27FC236}">
                <a16:creationId xmlns:a16="http://schemas.microsoft.com/office/drawing/2014/main" id="{28B9E275-E636-3026-C176-6EC2E9C609FA}"/>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32821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Name</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13</a:t>
            </a:fld>
            <a:endParaRPr lang="en-US"/>
          </a:p>
        </p:txBody>
      </p:sp>
      <p:pic>
        <p:nvPicPr>
          <p:cNvPr id="6" name="Picture 5" descr="desc">
            <a:extLst>
              <a:ext uri="{FF2B5EF4-FFF2-40B4-BE49-F238E27FC236}">
                <a16:creationId xmlns:a16="http://schemas.microsoft.com/office/drawing/2014/main" id="{2DE514A0-C938-9D85-7597-CBBE421305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99" t="29841" r="30456" b="48900"/>
          <a:stretch/>
        </p:blipFill>
        <p:spPr bwMode="auto">
          <a:xfrm>
            <a:off x="5755029" y="1463041"/>
            <a:ext cx="4551784" cy="1622811"/>
          </a:xfrm>
          <a:prstGeom prst="rect">
            <a:avLst/>
          </a:prstGeom>
          <a:noFill/>
          <a:ln>
            <a:solidFill>
              <a:schemeClr val="accent1"/>
            </a:solidFill>
          </a:ln>
        </p:spPr>
      </p:pic>
      <p:pic>
        <p:nvPicPr>
          <p:cNvPr id="7" name="Picture 6" descr="desc">
            <a:extLst>
              <a:ext uri="{FF2B5EF4-FFF2-40B4-BE49-F238E27FC236}">
                <a16:creationId xmlns:a16="http://schemas.microsoft.com/office/drawing/2014/main" id="{BDAA4832-D35D-70E2-8BE2-7675560EC8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36" t="20258" b="19359"/>
          <a:stretch/>
        </p:blipFill>
        <p:spPr bwMode="auto">
          <a:xfrm>
            <a:off x="4591549" y="655871"/>
            <a:ext cx="6878744" cy="5059648"/>
          </a:xfrm>
          <a:prstGeom prst="rect">
            <a:avLst/>
          </a:prstGeom>
          <a:noFill/>
          <a:ln>
            <a:solidFill>
              <a:schemeClr val="accent1"/>
            </a:solidFill>
          </a:ln>
        </p:spPr>
      </p:pic>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0" y="1463041"/>
            <a:ext cx="3124200" cy="4084320"/>
          </a:xfrm>
        </p:spPr>
        <p:txBody>
          <a:bodyPr/>
          <a:lstStyle/>
          <a:p>
            <a:pPr lvl="1"/>
            <a:r>
              <a:rPr lang="en-US"/>
              <a:t>Ask for name and spelling of name always</a:t>
            </a:r>
          </a:p>
          <a:p>
            <a:pPr lvl="1"/>
            <a:r>
              <a:rPr lang="en-US"/>
              <a:t>Search with first 2-3 letters</a:t>
            </a:r>
          </a:p>
          <a:p>
            <a:pPr lvl="1"/>
            <a:r>
              <a:rPr lang="en-US"/>
              <a:t>Enter full names if possible</a:t>
            </a:r>
          </a:p>
        </p:txBody>
      </p:sp>
      <p:sp>
        <p:nvSpPr>
          <p:cNvPr id="5" name="Footer Placeholder 8">
            <a:extLst>
              <a:ext uri="{FF2B5EF4-FFF2-40B4-BE49-F238E27FC236}">
                <a16:creationId xmlns:a16="http://schemas.microsoft.com/office/drawing/2014/main" id="{EDCDE517-E79F-A344-9C96-B192AB8B9ED8}"/>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147543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Date of birth</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14</a:t>
            </a:fld>
            <a:endParaRPr lang="en-US"/>
          </a:p>
        </p:txBody>
      </p:sp>
      <p:pic>
        <p:nvPicPr>
          <p:cNvPr id="7" name="Picture 6" descr="desc">
            <a:extLst>
              <a:ext uri="{FF2B5EF4-FFF2-40B4-BE49-F238E27FC236}">
                <a16:creationId xmlns:a16="http://schemas.microsoft.com/office/drawing/2014/main" id="{434EAEB5-05CE-AF80-E9A2-308CE2FA5A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6" t="19814" b="19814"/>
          <a:stretch/>
        </p:blipFill>
        <p:spPr bwMode="auto">
          <a:xfrm>
            <a:off x="4407937" y="706671"/>
            <a:ext cx="7136363" cy="4341843"/>
          </a:xfrm>
          <a:prstGeom prst="rect">
            <a:avLst/>
          </a:prstGeom>
          <a:noFill/>
          <a:ln>
            <a:solidFill>
              <a:schemeClr val="accent1"/>
            </a:solidFill>
          </a:ln>
        </p:spPr>
      </p:pic>
      <p:sp>
        <p:nvSpPr>
          <p:cNvPr id="3" name="Content Placeholder 2">
            <a:extLst>
              <a:ext uri="{FF2B5EF4-FFF2-40B4-BE49-F238E27FC236}">
                <a16:creationId xmlns:a16="http://schemas.microsoft.com/office/drawing/2014/main" id="{012F030B-AB0D-6AF0-8BA3-E351DC287EAC}"/>
              </a:ext>
            </a:extLst>
          </p:cNvPr>
          <p:cNvSpPr>
            <a:spLocks noGrp="1"/>
          </p:cNvSpPr>
          <p:nvPr>
            <p:ph idx="1"/>
          </p:nvPr>
        </p:nvSpPr>
        <p:spPr>
          <a:xfrm>
            <a:off x="838200" y="1463041"/>
            <a:ext cx="3276600" cy="4084320"/>
          </a:xfrm>
        </p:spPr>
        <p:txBody>
          <a:bodyPr vert="horz" lIns="0" tIns="0" rIns="0" bIns="0" rtlCol="0" anchor="t">
            <a:normAutofit/>
          </a:bodyPr>
          <a:lstStyle/>
          <a:p>
            <a:pPr lvl="1"/>
            <a:r>
              <a:rPr lang="en-US">
                <a:latin typeface="Barlow Semi Condensed Light"/>
              </a:rPr>
              <a:t>Can search for a </a:t>
            </a:r>
            <a:r>
              <a:rPr lang="en-US" err="1">
                <a:latin typeface="Barlow Semi Condensed Light"/>
              </a:rPr>
              <a:t>DoB</a:t>
            </a:r>
            <a:r>
              <a:rPr lang="en-US">
                <a:latin typeface="Barlow Semi Condensed Light"/>
              </a:rPr>
              <a:t> in combo with initials to help find a neighbor</a:t>
            </a:r>
          </a:p>
          <a:p>
            <a:pPr lvl="1"/>
            <a:r>
              <a:rPr lang="en-US">
                <a:latin typeface="Barlow Semi Condensed Light"/>
              </a:rPr>
              <a:t>Mainly to deduplicate clients and confirm you are speaking to the correct neighbor</a:t>
            </a:r>
          </a:p>
          <a:p>
            <a:pPr lvl="1"/>
            <a:r>
              <a:rPr lang="en-US">
                <a:latin typeface="Barlow Semi Condensed Light"/>
              </a:rPr>
              <a:t>Confirm whether you are entering full or partial</a:t>
            </a:r>
          </a:p>
        </p:txBody>
      </p:sp>
      <p:sp>
        <p:nvSpPr>
          <p:cNvPr id="5" name="Footer Placeholder 8">
            <a:extLst>
              <a:ext uri="{FF2B5EF4-FFF2-40B4-BE49-F238E27FC236}">
                <a16:creationId xmlns:a16="http://schemas.microsoft.com/office/drawing/2014/main" id="{4EB375D7-8E20-548C-BACB-8DBA218F3BBF}"/>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296772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SSN</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15</a:t>
            </a:fld>
            <a:endParaRPr lang="en-US"/>
          </a:p>
        </p:txBody>
      </p:sp>
      <p:pic>
        <p:nvPicPr>
          <p:cNvPr id="7" name="Picture 6" descr="desc">
            <a:extLst>
              <a:ext uri="{FF2B5EF4-FFF2-40B4-BE49-F238E27FC236}">
                <a16:creationId xmlns:a16="http://schemas.microsoft.com/office/drawing/2014/main" id="{1FD83882-0AB8-85FF-EB7A-B0165BDD5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23" t="19899" b="19359"/>
          <a:stretch/>
        </p:blipFill>
        <p:spPr bwMode="auto">
          <a:xfrm>
            <a:off x="4026854" y="706671"/>
            <a:ext cx="7592540" cy="4658431"/>
          </a:xfrm>
          <a:prstGeom prst="rect">
            <a:avLst/>
          </a:prstGeom>
          <a:noFill/>
          <a:ln>
            <a:solidFill>
              <a:schemeClr val="accent1"/>
            </a:solidFill>
          </a:ln>
        </p:spPr>
      </p:pic>
      <p:sp>
        <p:nvSpPr>
          <p:cNvPr id="8" name="Content Placeholder 2">
            <a:extLst>
              <a:ext uri="{FF2B5EF4-FFF2-40B4-BE49-F238E27FC236}">
                <a16:creationId xmlns:a16="http://schemas.microsoft.com/office/drawing/2014/main" id="{0C22752E-E883-62CC-9863-E3E0FBBCE338}"/>
              </a:ext>
            </a:extLst>
          </p:cNvPr>
          <p:cNvSpPr>
            <a:spLocks noGrp="1"/>
          </p:cNvSpPr>
          <p:nvPr>
            <p:ph idx="1"/>
          </p:nvPr>
        </p:nvSpPr>
        <p:spPr>
          <a:xfrm>
            <a:off x="838200" y="1386840"/>
            <a:ext cx="2763416" cy="4084320"/>
          </a:xfrm>
        </p:spPr>
        <p:txBody>
          <a:bodyPr vert="horz" lIns="0" tIns="0" rIns="0" bIns="0" rtlCol="0" anchor="t">
            <a:normAutofit/>
          </a:bodyPr>
          <a:lstStyle/>
          <a:p>
            <a:pPr lvl="1"/>
            <a:r>
              <a:rPr lang="en-US">
                <a:latin typeface="Barlow Semi Condensed Light"/>
              </a:rPr>
              <a:t>Can search for last 4 of an SSN in combo with initials to help find a neighbor</a:t>
            </a:r>
          </a:p>
          <a:p>
            <a:pPr lvl="1"/>
            <a:r>
              <a:rPr lang="en-US">
                <a:latin typeface="Barlow Semi Condensed Light"/>
              </a:rPr>
              <a:t>If existing client, confirm any SSN that is entered</a:t>
            </a:r>
          </a:p>
          <a:p>
            <a:pPr lvl="1"/>
            <a:r>
              <a:rPr lang="en-US">
                <a:latin typeface="Barlow Semi Condensed Light"/>
              </a:rPr>
              <a:t>Never use filler digits for partial SSN</a:t>
            </a:r>
          </a:p>
        </p:txBody>
      </p:sp>
      <p:sp>
        <p:nvSpPr>
          <p:cNvPr id="3" name="Footer Placeholder 8">
            <a:extLst>
              <a:ext uri="{FF2B5EF4-FFF2-40B4-BE49-F238E27FC236}">
                <a16:creationId xmlns:a16="http://schemas.microsoft.com/office/drawing/2014/main" id="{8C620F79-788A-3009-8C8B-29B41B4DDD38}"/>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4009240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Recording Partial and Missing SSN</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16</a:t>
            </a:fld>
            <a:endParaRPr lang="en-US"/>
          </a:p>
        </p:txBody>
      </p:sp>
      <p:pic>
        <p:nvPicPr>
          <p:cNvPr id="7" name="Picture 6">
            <a:extLst>
              <a:ext uri="{FF2B5EF4-FFF2-40B4-BE49-F238E27FC236}">
                <a16:creationId xmlns:a16="http://schemas.microsoft.com/office/drawing/2014/main" id="{6EB480F7-BABD-8AAD-BFC6-390123571350}"/>
              </a:ext>
            </a:extLst>
          </p:cNvPr>
          <p:cNvPicPr>
            <a:picLocks noChangeAspect="1"/>
          </p:cNvPicPr>
          <p:nvPr/>
        </p:nvPicPr>
        <p:blipFill>
          <a:blip r:embed="rId3"/>
          <a:stretch>
            <a:fillRect/>
          </a:stretch>
        </p:blipFill>
        <p:spPr>
          <a:xfrm>
            <a:off x="942127" y="1491501"/>
            <a:ext cx="5040276" cy="2801099"/>
          </a:xfrm>
          <a:prstGeom prst="rect">
            <a:avLst/>
          </a:prstGeom>
        </p:spPr>
      </p:pic>
      <p:pic>
        <p:nvPicPr>
          <p:cNvPr id="8" name="Picture 7">
            <a:extLst>
              <a:ext uri="{FF2B5EF4-FFF2-40B4-BE49-F238E27FC236}">
                <a16:creationId xmlns:a16="http://schemas.microsoft.com/office/drawing/2014/main" id="{BC562698-6990-6BEC-B445-4B8A7A7D59E2}"/>
              </a:ext>
            </a:extLst>
          </p:cNvPr>
          <p:cNvPicPr>
            <a:picLocks noChangeAspect="1"/>
          </p:cNvPicPr>
          <p:nvPr/>
        </p:nvPicPr>
        <p:blipFill>
          <a:blip r:embed="rId4"/>
          <a:stretch>
            <a:fillRect/>
          </a:stretch>
        </p:blipFill>
        <p:spPr>
          <a:xfrm>
            <a:off x="6427044" y="1491501"/>
            <a:ext cx="4822829" cy="3639700"/>
          </a:xfrm>
          <a:prstGeom prst="rect">
            <a:avLst/>
          </a:prstGeom>
        </p:spPr>
      </p:pic>
      <p:sp>
        <p:nvSpPr>
          <p:cNvPr id="3" name="Footer Placeholder 8">
            <a:extLst>
              <a:ext uri="{FF2B5EF4-FFF2-40B4-BE49-F238E27FC236}">
                <a16:creationId xmlns:a16="http://schemas.microsoft.com/office/drawing/2014/main" id="{29F4B451-C22F-FCD5-F697-B6FD044D230D}"/>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21588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1" y="1463041"/>
            <a:ext cx="4064000" cy="683090"/>
          </a:xfrm>
        </p:spPr>
        <p:txBody>
          <a:bodyPr vert="horz" lIns="0" tIns="0" rIns="0" bIns="0" rtlCol="0" anchor="t">
            <a:normAutofit/>
          </a:bodyPr>
          <a:lstStyle/>
          <a:p>
            <a:pPr lvl="1"/>
            <a:endParaRPr lang="en-US"/>
          </a:p>
          <a:p>
            <a:pPr lvl="1"/>
            <a:endParaRPr lang="en-US"/>
          </a:p>
          <a:p>
            <a:pPr lvl="1"/>
            <a:endParaRPr lang="en-US"/>
          </a:p>
        </p:txBody>
      </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latin typeface="Barlow Semi Condensed SemiBold"/>
              </a:rPr>
              <a:t>sex</a:t>
            </a:r>
            <a:endParaRPr lang="en-US"/>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17</a:t>
            </a:fld>
            <a:endParaRPr lang="en-US"/>
          </a:p>
        </p:txBody>
      </p:sp>
      <p:sp>
        <p:nvSpPr>
          <p:cNvPr id="6" name="Footer Placeholder 8">
            <a:extLst>
              <a:ext uri="{FF2B5EF4-FFF2-40B4-BE49-F238E27FC236}">
                <a16:creationId xmlns:a16="http://schemas.microsoft.com/office/drawing/2014/main" id="{7A4A0F4C-C19D-9D4B-DB7C-DAE2999D332E}"/>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pic>
        <p:nvPicPr>
          <p:cNvPr id="8" name="Picture 7" descr="A screenshot of a computer&#10;&#10;AI-generated content may be incorrect.">
            <a:extLst>
              <a:ext uri="{FF2B5EF4-FFF2-40B4-BE49-F238E27FC236}">
                <a16:creationId xmlns:a16="http://schemas.microsoft.com/office/drawing/2014/main" id="{22A6E241-EFF5-C85C-CB91-6B49C4D0DDD8}"/>
              </a:ext>
            </a:extLst>
          </p:cNvPr>
          <p:cNvPicPr>
            <a:picLocks noChangeAspect="1"/>
          </p:cNvPicPr>
          <p:nvPr/>
        </p:nvPicPr>
        <p:blipFill>
          <a:blip r:embed="rId3"/>
          <a:stretch>
            <a:fillRect/>
          </a:stretch>
        </p:blipFill>
        <p:spPr>
          <a:xfrm>
            <a:off x="2286000" y="1304045"/>
            <a:ext cx="9266465" cy="4739768"/>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FB7423E5-6C8F-56FA-87ED-E6C0D99F8DCA}"/>
              </a:ext>
            </a:extLst>
          </p:cNvPr>
          <p:cNvPicPr>
            <a:picLocks noChangeAspect="1"/>
          </p:cNvPicPr>
          <p:nvPr/>
        </p:nvPicPr>
        <p:blipFill>
          <a:blip r:embed="rId4"/>
          <a:stretch>
            <a:fillRect/>
          </a:stretch>
        </p:blipFill>
        <p:spPr>
          <a:xfrm>
            <a:off x="1089253" y="2684689"/>
            <a:ext cx="3141889" cy="2305050"/>
          </a:xfrm>
          <a:prstGeom prst="rect">
            <a:avLst/>
          </a:prstGeom>
        </p:spPr>
      </p:pic>
    </p:spTree>
    <p:extLst>
      <p:ext uri="{BB962C8B-B14F-4D97-AF65-F5344CB8AC3E}">
        <p14:creationId xmlns:p14="http://schemas.microsoft.com/office/powerpoint/2010/main" val="350353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0" y="1463041"/>
            <a:ext cx="3924299" cy="4084320"/>
          </a:xfrm>
        </p:spPr>
        <p:txBody>
          <a:bodyPr vert="horz" lIns="0" tIns="0" rIns="0" bIns="0" rtlCol="0" anchor="t">
            <a:normAutofit/>
          </a:bodyPr>
          <a:lstStyle/>
          <a:p>
            <a:pPr lvl="1"/>
            <a:r>
              <a:rPr lang="en-US">
                <a:latin typeface="Barlow Semi Condensed Light"/>
              </a:rPr>
              <a:t>Multiselect</a:t>
            </a:r>
          </a:p>
          <a:p>
            <a:pPr marL="0" lvl="1" indent="0">
              <a:buNone/>
            </a:pPr>
            <a:endParaRPr lang="en-US"/>
          </a:p>
        </p:txBody>
      </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Race &amp; Ethnicity</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18</a:t>
            </a:fld>
            <a:endParaRPr lang="en-US"/>
          </a:p>
        </p:txBody>
      </p:sp>
      <p:pic>
        <p:nvPicPr>
          <p:cNvPr id="5" name="Picture 4" descr="desc">
            <a:extLst>
              <a:ext uri="{FF2B5EF4-FFF2-40B4-BE49-F238E27FC236}">
                <a16:creationId xmlns:a16="http://schemas.microsoft.com/office/drawing/2014/main" id="{B6232FAE-D1E4-332E-8D0A-C4AE56C7C1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12" t="19814" b="19473"/>
          <a:stretch/>
        </p:blipFill>
        <p:spPr bwMode="auto">
          <a:xfrm>
            <a:off x="4637458" y="583681"/>
            <a:ext cx="7051555" cy="4301413"/>
          </a:xfrm>
          <a:prstGeom prst="rect">
            <a:avLst/>
          </a:prstGeom>
          <a:noFill/>
          <a:ln>
            <a:solidFill>
              <a:schemeClr val="accent1"/>
            </a:solidFill>
          </a:ln>
        </p:spPr>
      </p:pic>
      <p:pic>
        <p:nvPicPr>
          <p:cNvPr id="7" name="Picture 6">
            <a:extLst>
              <a:ext uri="{FF2B5EF4-FFF2-40B4-BE49-F238E27FC236}">
                <a16:creationId xmlns:a16="http://schemas.microsoft.com/office/drawing/2014/main" id="{03A9E730-A5B4-74FB-F206-0E9AEF015C21}"/>
              </a:ext>
            </a:extLst>
          </p:cNvPr>
          <p:cNvPicPr>
            <a:picLocks noChangeAspect="1"/>
          </p:cNvPicPr>
          <p:nvPr/>
        </p:nvPicPr>
        <p:blipFill>
          <a:blip r:embed="rId4"/>
          <a:stretch>
            <a:fillRect/>
          </a:stretch>
        </p:blipFill>
        <p:spPr>
          <a:xfrm>
            <a:off x="838200" y="3032663"/>
            <a:ext cx="6875710" cy="3086196"/>
          </a:xfrm>
          <a:prstGeom prst="rect">
            <a:avLst/>
          </a:prstGeom>
        </p:spPr>
      </p:pic>
      <p:sp>
        <p:nvSpPr>
          <p:cNvPr id="6" name="Footer Placeholder 8">
            <a:extLst>
              <a:ext uri="{FF2B5EF4-FFF2-40B4-BE49-F238E27FC236}">
                <a16:creationId xmlns:a16="http://schemas.microsoft.com/office/drawing/2014/main" id="{D9BCAC58-64EE-E454-2F19-D43182D03CE2}"/>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1115931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0" y="1463041"/>
            <a:ext cx="3164633" cy="4084320"/>
          </a:xfrm>
        </p:spPr>
        <p:txBody>
          <a:bodyPr vert="horz" lIns="0" tIns="0" rIns="0" bIns="0" rtlCol="0" anchor="t">
            <a:normAutofit/>
          </a:bodyPr>
          <a:lstStyle/>
          <a:p>
            <a:pPr lvl="1"/>
            <a:r>
              <a:rPr lang="en-US">
                <a:latin typeface="Barlow Semi Condensed Light"/>
              </a:rPr>
              <a:t>How to ask the question</a:t>
            </a:r>
          </a:p>
          <a:p>
            <a:pPr lvl="1"/>
            <a:r>
              <a:rPr lang="en-US">
                <a:latin typeface="Barlow Semi Condensed Light"/>
              </a:rPr>
              <a:t>Why we ask the question – just a yes/no</a:t>
            </a:r>
          </a:p>
          <a:p>
            <a:pPr lvl="1"/>
            <a:endParaRPr lang="en-US"/>
          </a:p>
        </p:txBody>
      </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Veteran Status</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19</a:t>
            </a:fld>
            <a:endParaRPr lang="en-US"/>
          </a:p>
        </p:txBody>
      </p:sp>
      <p:pic>
        <p:nvPicPr>
          <p:cNvPr id="6" name="Picture 5" descr="desc">
            <a:extLst>
              <a:ext uri="{FF2B5EF4-FFF2-40B4-BE49-F238E27FC236}">
                <a16:creationId xmlns:a16="http://schemas.microsoft.com/office/drawing/2014/main" id="{76A58E87-8568-7C3A-B902-CC1085799E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60" t="19814" b="20496"/>
          <a:stretch/>
        </p:blipFill>
        <p:spPr bwMode="auto">
          <a:xfrm>
            <a:off x="4599992" y="587828"/>
            <a:ext cx="6907904" cy="4108030"/>
          </a:xfrm>
          <a:prstGeom prst="rect">
            <a:avLst/>
          </a:prstGeom>
          <a:noFill/>
          <a:ln>
            <a:solidFill>
              <a:schemeClr val="accent1"/>
            </a:solidFill>
          </a:ln>
        </p:spPr>
      </p:pic>
      <p:sp>
        <p:nvSpPr>
          <p:cNvPr id="5" name="Speech Bubble: Rectangle 4">
            <a:extLst>
              <a:ext uri="{FF2B5EF4-FFF2-40B4-BE49-F238E27FC236}">
                <a16:creationId xmlns:a16="http://schemas.microsoft.com/office/drawing/2014/main" id="{78BC01D9-C803-6047-1C85-65370DAACEFC}"/>
              </a:ext>
            </a:extLst>
          </p:cNvPr>
          <p:cNvSpPr/>
          <p:nvPr/>
        </p:nvSpPr>
        <p:spPr>
          <a:xfrm>
            <a:off x="3441701" y="3919566"/>
            <a:ext cx="5733950" cy="1733739"/>
          </a:xfrm>
          <a:prstGeom prst="wedgeRectCallout">
            <a:avLst>
              <a:gd name="adj1" fmla="val 34764"/>
              <a:gd name="adj2" fmla="val -91217"/>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2"/>
                </a:solidFill>
                <a:latin typeface="Barlow Semi Condensed"/>
              </a:rPr>
              <a:t>“Have you actively served in any branch of the U.S. military including Space Force, National Guard, or Reserves?”</a:t>
            </a:r>
          </a:p>
        </p:txBody>
      </p:sp>
      <p:sp>
        <p:nvSpPr>
          <p:cNvPr id="7" name="Footer Placeholder 8">
            <a:extLst>
              <a:ext uri="{FF2B5EF4-FFF2-40B4-BE49-F238E27FC236}">
                <a16:creationId xmlns:a16="http://schemas.microsoft.com/office/drawing/2014/main" id="{F87B60BD-08EE-0C1D-619E-410FD6EE8D48}"/>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215894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0" y="1463041"/>
            <a:ext cx="10515600" cy="4084320"/>
          </a:xfrm>
        </p:spPr>
        <p:txBody>
          <a:bodyPr/>
          <a:lstStyle/>
          <a:p>
            <a:pPr lvl="1"/>
            <a:r>
              <a:rPr lang="en-US" dirty="0"/>
              <a:t>Privacy, Security, &amp; Ethics Reminders</a:t>
            </a:r>
          </a:p>
          <a:p>
            <a:pPr lvl="1"/>
            <a:r>
              <a:rPr lang="en-US" dirty="0"/>
              <a:t>Data Entry Process Reminders</a:t>
            </a:r>
          </a:p>
          <a:p>
            <a:pPr lvl="1"/>
            <a:r>
              <a:rPr lang="en-US" dirty="0"/>
              <a:t>Deduplication of Client Records</a:t>
            </a:r>
          </a:p>
          <a:p>
            <a:pPr lvl="1"/>
            <a:r>
              <a:rPr lang="en-US" dirty="0"/>
              <a:t>Data Elements Collected </a:t>
            </a:r>
            <a:r>
              <a:rPr lang="en-US"/>
              <a:t>at IWS</a:t>
            </a:r>
            <a:endParaRPr lang="en-US" dirty="0"/>
          </a:p>
        </p:txBody>
      </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Topics</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a:t>
            </a:fld>
            <a:endParaRPr lang="en-US"/>
          </a:p>
        </p:txBody>
      </p:sp>
      <p:sp>
        <p:nvSpPr>
          <p:cNvPr id="4" name="Footer Placeholder 8">
            <a:extLst>
              <a:ext uri="{FF2B5EF4-FFF2-40B4-BE49-F238E27FC236}">
                <a16:creationId xmlns:a16="http://schemas.microsoft.com/office/drawing/2014/main" id="{930B0C33-E45A-B082-3B7D-7F1EB9D62214}"/>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3807506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Project start date</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20</a:t>
            </a:fld>
            <a:endParaRPr lang="en-US"/>
          </a:p>
        </p:txBody>
      </p:sp>
      <p:sp>
        <p:nvSpPr>
          <p:cNvPr id="8" name="Content Placeholder 2">
            <a:extLst>
              <a:ext uri="{FF2B5EF4-FFF2-40B4-BE49-F238E27FC236}">
                <a16:creationId xmlns:a16="http://schemas.microsoft.com/office/drawing/2014/main" id="{2036801F-9249-E529-4583-9A9CBA042688}"/>
              </a:ext>
            </a:extLst>
          </p:cNvPr>
          <p:cNvSpPr txBox="1">
            <a:spLocks/>
          </p:cNvSpPr>
          <p:nvPr/>
        </p:nvSpPr>
        <p:spPr>
          <a:xfrm>
            <a:off x="838200" y="1463041"/>
            <a:ext cx="3175000" cy="2156459"/>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Day you are enrolling them</a:t>
            </a:r>
          </a:p>
          <a:p>
            <a:pPr lvl="1"/>
            <a:r>
              <a:rPr lang="en-US"/>
              <a:t>Should not need to change often</a:t>
            </a:r>
          </a:p>
        </p:txBody>
      </p:sp>
      <p:pic>
        <p:nvPicPr>
          <p:cNvPr id="3" name="Picture 2" descr="desc">
            <a:extLst>
              <a:ext uri="{FF2B5EF4-FFF2-40B4-BE49-F238E27FC236}">
                <a16:creationId xmlns:a16="http://schemas.microsoft.com/office/drawing/2014/main" id="{960D22D8-D3B2-FEED-4E22-7932CBF05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36" t="20155" b="20156"/>
          <a:stretch/>
        </p:blipFill>
        <p:spPr bwMode="auto">
          <a:xfrm>
            <a:off x="3752340" y="1362865"/>
            <a:ext cx="7601460" cy="4513270"/>
          </a:xfrm>
          <a:prstGeom prst="rect">
            <a:avLst/>
          </a:prstGeom>
          <a:noFill/>
          <a:ln>
            <a:solidFill>
              <a:schemeClr val="accent1"/>
            </a:solidFill>
          </a:ln>
        </p:spPr>
      </p:pic>
      <p:sp>
        <p:nvSpPr>
          <p:cNvPr id="6" name="Rectangle 5">
            <a:extLst>
              <a:ext uri="{FF2B5EF4-FFF2-40B4-BE49-F238E27FC236}">
                <a16:creationId xmlns:a16="http://schemas.microsoft.com/office/drawing/2014/main" id="{BC924CBB-1ABB-9693-1D66-ADCC80AF0251}"/>
              </a:ext>
            </a:extLst>
          </p:cNvPr>
          <p:cNvSpPr/>
          <p:nvPr/>
        </p:nvSpPr>
        <p:spPr>
          <a:xfrm>
            <a:off x="7214688" y="3898900"/>
            <a:ext cx="1027612" cy="1231900"/>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8">
            <a:extLst>
              <a:ext uri="{FF2B5EF4-FFF2-40B4-BE49-F238E27FC236}">
                <a16:creationId xmlns:a16="http://schemas.microsoft.com/office/drawing/2014/main" id="{21418355-3EA6-00FB-154B-DBCD16AF1844}"/>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57175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0" y="1463041"/>
            <a:ext cx="3677816" cy="2753359"/>
          </a:xfrm>
        </p:spPr>
        <p:txBody>
          <a:bodyPr>
            <a:normAutofit/>
          </a:bodyPr>
          <a:lstStyle/>
          <a:p>
            <a:pPr lvl="1"/>
            <a:r>
              <a:rPr lang="en-US"/>
              <a:t>Context is that this question might help us connect them to services and housing programs that better meet their needs depending on their answer.</a:t>
            </a:r>
          </a:p>
          <a:p>
            <a:pPr marL="0" lvl="1" indent="0">
              <a:buNone/>
            </a:pPr>
            <a:endParaRPr lang="en-US"/>
          </a:p>
        </p:txBody>
      </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Disabling Condition</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21</a:t>
            </a:fld>
            <a:endParaRPr lang="en-US"/>
          </a:p>
        </p:txBody>
      </p:sp>
      <p:pic>
        <p:nvPicPr>
          <p:cNvPr id="5" name="Picture 4" descr="desc">
            <a:extLst>
              <a:ext uri="{FF2B5EF4-FFF2-40B4-BE49-F238E27FC236}">
                <a16:creationId xmlns:a16="http://schemas.microsoft.com/office/drawing/2014/main" id="{113F1D56-645C-7ED1-D311-484A7651F1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96" t="19473" b="19814"/>
          <a:stretch/>
        </p:blipFill>
        <p:spPr bwMode="auto">
          <a:xfrm>
            <a:off x="4725729" y="706671"/>
            <a:ext cx="6628071" cy="4063254"/>
          </a:xfrm>
          <a:prstGeom prst="rect">
            <a:avLst/>
          </a:prstGeom>
          <a:noFill/>
          <a:ln>
            <a:noFill/>
          </a:ln>
        </p:spPr>
      </p:pic>
      <p:sp>
        <p:nvSpPr>
          <p:cNvPr id="7" name="TextBox 6">
            <a:extLst>
              <a:ext uri="{FF2B5EF4-FFF2-40B4-BE49-F238E27FC236}">
                <a16:creationId xmlns:a16="http://schemas.microsoft.com/office/drawing/2014/main" id="{B7167E83-7ECD-4FA3-C0D8-BED53F68F2C1}"/>
              </a:ext>
            </a:extLst>
          </p:cNvPr>
          <p:cNvSpPr txBox="1"/>
          <p:nvPr/>
        </p:nvSpPr>
        <p:spPr>
          <a:xfrm>
            <a:off x="1328316" y="4124959"/>
            <a:ext cx="6096000" cy="1586425"/>
          </a:xfrm>
          <a:prstGeom prst="wedgeRectCallout">
            <a:avLst>
              <a:gd name="adj1" fmla="val 57501"/>
              <a:gd name="adj2" fmla="val -41365"/>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a:rPr>
              <a:t>Do you have any ongoing or long-lasting physical or mental health conditions that make it hard to find or keep stable housing? </a:t>
            </a:r>
          </a:p>
        </p:txBody>
      </p:sp>
      <p:sp>
        <p:nvSpPr>
          <p:cNvPr id="6" name="Footer Placeholder 8">
            <a:extLst>
              <a:ext uri="{FF2B5EF4-FFF2-40B4-BE49-F238E27FC236}">
                <a16:creationId xmlns:a16="http://schemas.microsoft.com/office/drawing/2014/main" id="{E794125B-70CA-13A4-53D2-370360338F0D}"/>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276615802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Prior Living Situation</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22</a:t>
            </a:fld>
            <a:endParaRPr lang="en-US"/>
          </a:p>
        </p:txBody>
      </p:sp>
      <p:pic>
        <p:nvPicPr>
          <p:cNvPr id="7" name="Picture 6" descr="desc">
            <a:extLst>
              <a:ext uri="{FF2B5EF4-FFF2-40B4-BE49-F238E27FC236}">
                <a16:creationId xmlns:a16="http://schemas.microsoft.com/office/drawing/2014/main" id="{BBD87233-DD48-4B81-E1B3-A0B61F7D58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89" t="20155" b="20156"/>
          <a:stretch/>
        </p:blipFill>
        <p:spPr bwMode="auto">
          <a:xfrm>
            <a:off x="3769952" y="1306284"/>
            <a:ext cx="7476773" cy="4553340"/>
          </a:xfrm>
          <a:prstGeom prst="rect">
            <a:avLst/>
          </a:prstGeom>
          <a:noFill/>
          <a:ln>
            <a:noFill/>
          </a:ln>
        </p:spPr>
      </p:pic>
      <p:sp>
        <p:nvSpPr>
          <p:cNvPr id="3" name="Footer Placeholder 8">
            <a:extLst>
              <a:ext uri="{FF2B5EF4-FFF2-40B4-BE49-F238E27FC236}">
                <a16:creationId xmlns:a16="http://schemas.microsoft.com/office/drawing/2014/main" id="{F4F8B1BB-3CA9-83AD-1C25-9B6A0FA94974}"/>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742858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sz="3200"/>
              <a:t>Prior Living Situation</a:t>
            </a:r>
            <a:endParaRPr lang="en-US"/>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23</a:t>
            </a:fld>
            <a:endParaRPr lang="en-US"/>
          </a:p>
        </p:txBody>
      </p:sp>
      <p:grpSp>
        <p:nvGrpSpPr>
          <p:cNvPr id="4" name="Group 3">
            <a:extLst>
              <a:ext uri="{FF2B5EF4-FFF2-40B4-BE49-F238E27FC236}">
                <a16:creationId xmlns:a16="http://schemas.microsoft.com/office/drawing/2014/main" id="{632C2C4E-9092-58E5-D449-B9889CDB08D1}"/>
              </a:ext>
            </a:extLst>
          </p:cNvPr>
          <p:cNvGrpSpPr/>
          <p:nvPr/>
        </p:nvGrpSpPr>
        <p:grpSpPr>
          <a:xfrm>
            <a:off x="838199" y="1555119"/>
            <a:ext cx="10515599" cy="550718"/>
            <a:chOff x="838200" y="1475509"/>
            <a:chExt cx="4862945" cy="550718"/>
          </a:xfrm>
        </p:grpSpPr>
        <p:sp>
          <p:nvSpPr>
            <p:cNvPr id="6" name="Rectangle: Top Corners Rounded 5">
              <a:extLst>
                <a:ext uri="{FF2B5EF4-FFF2-40B4-BE49-F238E27FC236}">
                  <a16:creationId xmlns:a16="http://schemas.microsoft.com/office/drawing/2014/main" id="{7657601A-B33E-6F90-192F-0899E4ED6D34}"/>
                </a:ext>
              </a:extLst>
            </p:cNvPr>
            <p:cNvSpPr/>
            <p:nvPr/>
          </p:nvSpPr>
          <p:spPr>
            <a:xfrm>
              <a:off x="838200" y="1475509"/>
              <a:ext cx="4862945" cy="550718"/>
            </a:xfrm>
            <a:prstGeom prst="round2SameRect">
              <a:avLst>
                <a:gd name="adj1" fmla="val 41195"/>
                <a:gd name="adj2" fmla="val 0"/>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2000">
                  <a:solidFill>
                    <a:schemeClr val="tx2"/>
                  </a:solidFill>
                  <a:latin typeface="Barlow Semi Condensed Medium" panose="00000606000000000000" pitchFamily="2" charset="0"/>
                </a:rPr>
                <a:t>One “Data Element” that contains 5 questions, or pieces of information:</a:t>
              </a:r>
            </a:p>
          </p:txBody>
        </p:sp>
        <p:cxnSp>
          <p:nvCxnSpPr>
            <p:cNvPr id="7" name="Straight Connector 6">
              <a:extLst>
                <a:ext uri="{FF2B5EF4-FFF2-40B4-BE49-F238E27FC236}">
                  <a16:creationId xmlns:a16="http://schemas.microsoft.com/office/drawing/2014/main" id="{4E5D623A-7CB1-84A2-5C8E-D83D29B74A8D}"/>
                </a:ext>
              </a:extLst>
            </p:cNvPr>
            <p:cNvCxnSpPr/>
            <p:nvPr/>
          </p:nvCxnSpPr>
          <p:spPr>
            <a:xfrm>
              <a:off x="845127" y="2026227"/>
              <a:ext cx="4856018"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56E9FD52-353A-6524-E4F9-07BADABDD2C3}"/>
              </a:ext>
            </a:extLst>
          </p:cNvPr>
          <p:cNvGrpSpPr/>
          <p:nvPr/>
        </p:nvGrpSpPr>
        <p:grpSpPr>
          <a:xfrm>
            <a:off x="818591" y="2281641"/>
            <a:ext cx="10520232" cy="369332"/>
            <a:chOff x="833567" y="2355957"/>
            <a:chExt cx="10520232" cy="369332"/>
          </a:xfrm>
        </p:grpSpPr>
        <p:sp>
          <p:nvSpPr>
            <p:cNvPr id="5" name="TextBox 4">
              <a:extLst>
                <a:ext uri="{FF2B5EF4-FFF2-40B4-BE49-F238E27FC236}">
                  <a16:creationId xmlns:a16="http://schemas.microsoft.com/office/drawing/2014/main" id="{A4269591-7C05-232F-9A30-4003C0D95D29}"/>
                </a:ext>
              </a:extLst>
            </p:cNvPr>
            <p:cNvSpPr txBox="1"/>
            <p:nvPr/>
          </p:nvSpPr>
          <p:spPr>
            <a:xfrm>
              <a:off x="833567" y="2355957"/>
              <a:ext cx="2662178" cy="369332"/>
            </a:xfrm>
            <a:prstGeom prst="rect">
              <a:avLst/>
            </a:prstGeom>
            <a:noFill/>
          </p:spPr>
          <p:txBody>
            <a:bodyPr wrap="square">
              <a:spAutoFit/>
            </a:bodyPr>
            <a:lstStyle/>
            <a:p>
              <a:pPr rtl="0" fontAlgn="base"/>
              <a:r>
                <a:rPr lang="en-US" sz="1800" b="1" i="0">
                  <a:solidFill>
                    <a:srgbClr val="4F2C1D"/>
                  </a:solidFill>
                  <a:effectLst/>
                  <a:latin typeface="Barlow Semi Condensed" panose="00000506000000000000" pitchFamily="2" charset="0"/>
                </a:rPr>
                <a:t>1) Prior Living Situation</a:t>
              </a:r>
              <a:endParaRPr lang="en-US" sz="1800" b="0" i="0">
                <a:solidFill>
                  <a:srgbClr val="4F2C1D"/>
                </a:solidFill>
                <a:effectLst/>
                <a:latin typeface="Barlow Semi Condensed" panose="00000506000000000000" pitchFamily="2" charset="0"/>
              </a:endParaRPr>
            </a:p>
          </p:txBody>
        </p:sp>
        <p:sp>
          <p:nvSpPr>
            <p:cNvPr id="14" name="Arrow: Right 13">
              <a:extLst>
                <a:ext uri="{FF2B5EF4-FFF2-40B4-BE49-F238E27FC236}">
                  <a16:creationId xmlns:a16="http://schemas.microsoft.com/office/drawing/2014/main" id="{69DF4450-3267-7EC2-AEEE-3C6AA101F30F}"/>
                </a:ext>
              </a:extLst>
            </p:cNvPr>
            <p:cNvSpPr/>
            <p:nvPr/>
          </p:nvSpPr>
          <p:spPr>
            <a:xfrm>
              <a:off x="3210792" y="2413762"/>
              <a:ext cx="3293916" cy="28825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964491C-7F8D-253A-B36C-C27921E1A342}"/>
                </a:ext>
              </a:extLst>
            </p:cNvPr>
            <p:cNvSpPr txBox="1"/>
            <p:nvPr/>
          </p:nvSpPr>
          <p:spPr>
            <a:xfrm>
              <a:off x="6602813" y="2355957"/>
              <a:ext cx="4750986" cy="369332"/>
            </a:xfrm>
            <a:prstGeom prst="rect">
              <a:avLst/>
            </a:prstGeom>
            <a:noFill/>
          </p:spPr>
          <p:txBody>
            <a:bodyPr wrap="square">
              <a:spAutoFit/>
            </a:bodyPr>
            <a:lstStyle/>
            <a:p>
              <a:r>
                <a:rPr lang="en-US">
                  <a:latin typeface="Barlow Semi Condensed" panose="00000506000000000000" pitchFamily="2" charset="0"/>
                </a:rPr>
                <a:t>Where did the client stay last night? </a:t>
              </a:r>
            </a:p>
          </p:txBody>
        </p:sp>
      </p:grpSp>
      <p:grpSp>
        <p:nvGrpSpPr>
          <p:cNvPr id="13" name="Group 12">
            <a:extLst>
              <a:ext uri="{FF2B5EF4-FFF2-40B4-BE49-F238E27FC236}">
                <a16:creationId xmlns:a16="http://schemas.microsoft.com/office/drawing/2014/main" id="{F1F57FD3-8D04-F34A-5E08-94FC3EE53E19}"/>
              </a:ext>
            </a:extLst>
          </p:cNvPr>
          <p:cNvGrpSpPr/>
          <p:nvPr/>
        </p:nvGrpSpPr>
        <p:grpSpPr>
          <a:xfrm>
            <a:off x="853178" y="3071845"/>
            <a:ext cx="10500619" cy="377513"/>
            <a:chOff x="853178" y="3071845"/>
            <a:chExt cx="10500619" cy="377513"/>
          </a:xfrm>
        </p:grpSpPr>
        <p:sp>
          <p:nvSpPr>
            <p:cNvPr id="8" name="TextBox 7">
              <a:extLst>
                <a:ext uri="{FF2B5EF4-FFF2-40B4-BE49-F238E27FC236}">
                  <a16:creationId xmlns:a16="http://schemas.microsoft.com/office/drawing/2014/main" id="{4AEEC09B-5ABC-B652-73D9-9AA5EDC63F59}"/>
                </a:ext>
              </a:extLst>
            </p:cNvPr>
            <p:cNvSpPr txBox="1"/>
            <p:nvPr/>
          </p:nvSpPr>
          <p:spPr>
            <a:xfrm>
              <a:off x="853178" y="3071845"/>
              <a:ext cx="2642566" cy="369332"/>
            </a:xfrm>
            <a:prstGeom prst="rect">
              <a:avLst/>
            </a:prstGeom>
            <a:noFill/>
          </p:spPr>
          <p:txBody>
            <a:bodyPr wrap="square">
              <a:spAutoFit/>
            </a:bodyPr>
            <a:lstStyle/>
            <a:p>
              <a:pPr rtl="0" fontAlgn="base"/>
              <a:r>
                <a:rPr lang="en-US" sz="1800" b="1" i="0">
                  <a:solidFill>
                    <a:srgbClr val="4F2C1D"/>
                  </a:solidFill>
                  <a:effectLst/>
                  <a:latin typeface="Barlow Semi Condensed" panose="00000506000000000000" pitchFamily="2" charset="0"/>
                </a:rPr>
                <a:t>2) Length of Time</a:t>
              </a:r>
              <a:endParaRPr lang="en-US" sz="1800" b="0" i="0">
                <a:solidFill>
                  <a:srgbClr val="4F2C1D"/>
                </a:solidFill>
                <a:effectLst/>
                <a:latin typeface="Barlow Semi Condensed" panose="00000506000000000000" pitchFamily="2" charset="0"/>
              </a:endParaRPr>
            </a:p>
          </p:txBody>
        </p:sp>
        <p:sp>
          <p:nvSpPr>
            <p:cNvPr id="15" name="Arrow: Right 14">
              <a:extLst>
                <a:ext uri="{FF2B5EF4-FFF2-40B4-BE49-F238E27FC236}">
                  <a16:creationId xmlns:a16="http://schemas.microsoft.com/office/drawing/2014/main" id="{1920043E-1E4B-1A7B-AC2F-077E6CA12BCE}"/>
                </a:ext>
              </a:extLst>
            </p:cNvPr>
            <p:cNvSpPr/>
            <p:nvPr/>
          </p:nvSpPr>
          <p:spPr>
            <a:xfrm>
              <a:off x="2712027" y="3124025"/>
              <a:ext cx="3792681" cy="28825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1F204D0-C01D-675F-8219-D33F7966FE53}"/>
                </a:ext>
              </a:extLst>
            </p:cNvPr>
            <p:cNvSpPr txBox="1"/>
            <p:nvPr/>
          </p:nvSpPr>
          <p:spPr>
            <a:xfrm>
              <a:off x="6602811" y="3080026"/>
              <a:ext cx="4750986" cy="369332"/>
            </a:xfrm>
            <a:prstGeom prst="rect">
              <a:avLst/>
            </a:prstGeom>
            <a:noFill/>
          </p:spPr>
          <p:txBody>
            <a:bodyPr wrap="square">
              <a:spAutoFit/>
            </a:bodyPr>
            <a:lstStyle/>
            <a:p>
              <a:r>
                <a:rPr lang="en-US">
                  <a:latin typeface="Barlow Semi Condensed" panose="00000506000000000000" pitchFamily="2" charset="0"/>
                </a:rPr>
                <a:t>How long did they stay there?</a:t>
              </a:r>
            </a:p>
          </p:txBody>
        </p:sp>
      </p:grpSp>
      <p:grpSp>
        <p:nvGrpSpPr>
          <p:cNvPr id="19" name="Group 18">
            <a:extLst>
              <a:ext uri="{FF2B5EF4-FFF2-40B4-BE49-F238E27FC236}">
                <a16:creationId xmlns:a16="http://schemas.microsoft.com/office/drawing/2014/main" id="{54F0E954-3295-A624-C193-E3646CF0B394}"/>
              </a:ext>
            </a:extLst>
          </p:cNvPr>
          <p:cNvGrpSpPr/>
          <p:nvPr/>
        </p:nvGrpSpPr>
        <p:grpSpPr>
          <a:xfrm>
            <a:off x="838204" y="3825719"/>
            <a:ext cx="10500619" cy="662693"/>
            <a:chOff x="853178" y="3787734"/>
            <a:chExt cx="10500619" cy="662693"/>
          </a:xfrm>
        </p:grpSpPr>
        <p:sp>
          <p:nvSpPr>
            <p:cNvPr id="9" name="TextBox 8">
              <a:extLst>
                <a:ext uri="{FF2B5EF4-FFF2-40B4-BE49-F238E27FC236}">
                  <a16:creationId xmlns:a16="http://schemas.microsoft.com/office/drawing/2014/main" id="{7439476A-8A41-F1CA-49B9-3F026C6E64E6}"/>
                </a:ext>
              </a:extLst>
            </p:cNvPr>
            <p:cNvSpPr txBox="1"/>
            <p:nvPr/>
          </p:nvSpPr>
          <p:spPr>
            <a:xfrm>
              <a:off x="853178" y="3787734"/>
              <a:ext cx="4014379" cy="369332"/>
            </a:xfrm>
            <a:prstGeom prst="rect">
              <a:avLst/>
            </a:prstGeom>
            <a:noFill/>
          </p:spPr>
          <p:txBody>
            <a:bodyPr wrap="square">
              <a:spAutoFit/>
            </a:bodyPr>
            <a:lstStyle/>
            <a:p>
              <a:pPr rtl="0" fontAlgn="base"/>
              <a:r>
                <a:rPr lang="en-US" sz="1800" b="1" i="0">
                  <a:solidFill>
                    <a:srgbClr val="4F2C1D"/>
                  </a:solidFill>
                  <a:effectLst/>
                  <a:latin typeface="Barlow Semi Condensed" panose="00000506000000000000" pitchFamily="2" charset="0"/>
                </a:rPr>
                <a:t>3) Approx Date Homelessness Started </a:t>
              </a:r>
              <a:endParaRPr lang="en-US" sz="1800" b="0" i="0">
                <a:solidFill>
                  <a:srgbClr val="4F2C1D"/>
                </a:solidFill>
                <a:effectLst/>
                <a:latin typeface="Barlow Semi Condensed" panose="00000506000000000000" pitchFamily="2" charset="0"/>
              </a:endParaRPr>
            </a:p>
          </p:txBody>
        </p:sp>
        <p:sp>
          <p:nvSpPr>
            <p:cNvPr id="16" name="Arrow: Right 15">
              <a:extLst>
                <a:ext uri="{FF2B5EF4-FFF2-40B4-BE49-F238E27FC236}">
                  <a16:creationId xmlns:a16="http://schemas.microsoft.com/office/drawing/2014/main" id="{42CFAB75-473E-36ED-7E1C-A890B6563E76}"/>
                </a:ext>
              </a:extLst>
            </p:cNvPr>
            <p:cNvSpPr/>
            <p:nvPr/>
          </p:nvSpPr>
          <p:spPr>
            <a:xfrm>
              <a:off x="4592782" y="3856383"/>
              <a:ext cx="1911927" cy="28825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A9A55C8-5978-477B-5B65-6E33A9CE85E5}"/>
                </a:ext>
              </a:extLst>
            </p:cNvPr>
            <p:cNvSpPr txBox="1"/>
            <p:nvPr/>
          </p:nvSpPr>
          <p:spPr>
            <a:xfrm>
              <a:off x="6602811" y="3804096"/>
              <a:ext cx="4750986" cy="646331"/>
            </a:xfrm>
            <a:prstGeom prst="rect">
              <a:avLst/>
            </a:prstGeom>
            <a:noFill/>
          </p:spPr>
          <p:txBody>
            <a:bodyPr wrap="square">
              <a:spAutoFit/>
            </a:bodyPr>
            <a:lstStyle/>
            <a:p>
              <a:r>
                <a:rPr lang="en-US">
                  <a:latin typeface="Barlow Semi Condensed" panose="00000506000000000000" pitchFamily="2" charset="0"/>
                </a:rPr>
                <a:t>What was the first date of this episode of homelessness?</a:t>
              </a:r>
            </a:p>
          </p:txBody>
        </p:sp>
      </p:grpSp>
      <p:grpSp>
        <p:nvGrpSpPr>
          <p:cNvPr id="21" name="Group 20">
            <a:extLst>
              <a:ext uri="{FF2B5EF4-FFF2-40B4-BE49-F238E27FC236}">
                <a16:creationId xmlns:a16="http://schemas.microsoft.com/office/drawing/2014/main" id="{140E814D-5C1D-4D67-A6BD-99DD7BAAE360}"/>
              </a:ext>
            </a:extLst>
          </p:cNvPr>
          <p:cNvGrpSpPr/>
          <p:nvPr/>
        </p:nvGrpSpPr>
        <p:grpSpPr>
          <a:xfrm>
            <a:off x="853178" y="4576359"/>
            <a:ext cx="10500619" cy="670494"/>
            <a:chOff x="853178" y="4576359"/>
            <a:chExt cx="10500619" cy="670494"/>
          </a:xfrm>
        </p:grpSpPr>
        <p:sp>
          <p:nvSpPr>
            <p:cNvPr id="11" name="TextBox 10">
              <a:extLst>
                <a:ext uri="{FF2B5EF4-FFF2-40B4-BE49-F238E27FC236}">
                  <a16:creationId xmlns:a16="http://schemas.microsoft.com/office/drawing/2014/main" id="{DD23DFAA-629F-F861-6ED2-4FF2CA21AE6C}"/>
                </a:ext>
              </a:extLst>
            </p:cNvPr>
            <p:cNvSpPr txBox="1"/>
            <p:nvPr/>
          </p:nvSpPr>
          <p:spPr>
            <a:xfrm>
              <a:off x="853178" y="4576359"/>
              <a:ext cx="4052447" cy="369332"/>
            </a:xfrm>
            <a:prstGeom prst="rect">
              <a:avLst/>
            </a:prstGeom>
            <a:noFill/>
          </p:spPr>
          <p:txBody>
            <a:bodyPr wrap="square">
              <a:spAutoFit/>
            </a:bodyPr>
            <a:lstStyle/>
            <a:p>
              <a:pPr rtl="0" fontAlgn="base"/>
              <a:r>
                <a:rPr lang="en-US" sz="1800" b="1" i="0">
                  <a:solidFill>
                    <a:srgbClr val="4F2C1D"/>
                  </a:solidFill>
                  <a:effectLst/>
                  <a:latin typeface="Barlow Semi Condensed" panose="00000506000000000000" pitchFamily="2" charset="0"/>
                </a:rPr>
                <a:t>4) Number of Times Homeless in 3 Years</a:t>
              </a:r>
              <a:endParaRPr lang="en-US" sz="1800" b="0" i="0">
                <a:solidFill>
                  <a:srgbClr val="4F2C1D"/>
                </a:solidFill>
                <a:effectLst/>
                <a:latin typeface="Barlow Semi Condensed" panose="00000506000000000000" pitchFamily="2" charset="0"/>
              </a:endParaRPr>
            </a:p>
          </p:txBody>
        </p:sp>
        <p:sp>
          <p:nvSpPr>
            <p:cNvPr id="17" name="Arrow: Right 16">
              <a:extLst>
                <a:ext uri="{FF2B5EF4-FFF2-40B4-BE49-F238E27FC236}">
                  <a16:creationId xmlns:a16="http://schemas.microsoft.com/office/drawing/2014/main" id="{B6DE3C8A-D601-15E7-4416-109ED356CA80}"/>
                </a:ext>
              </a:extLst>
            </p:cNvPr>
            <p:cNvSpPr/>
            <p:nvPr/>
          </p:nvSpPr>
          <p:spPr>
            <a:xfrm>
              <a:off x="4867556" y="4657441"/>
              <a:ext cx="1637153" cy="28825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9FF69F6-1A88-D968-1593-C10433C47C41}"/>
                </a:ext>
              </a:extLst>
            </p:cNvPr>
            <p:cNvSpPr txBox="1"/>
            <p:nvPr/>
          </p:nvSpPr>
          <p:spPr>
            <a:xfrm>
              <a:off x="6602811" y="4600522"/>
              <a:ext cx="4750986" cy="646331"/>
            </a:xfrm>
            <a:prstGeom prst="rect">
              <a:avLst/>
            </a:prstGeom>
            <a:noFill/>
          </p:spPr>
          <p:txBody>
            <a:bodyPr wrap="square">
              <a:spAutoFit/>
            </a:bodyPr>
            <a:lstStyle/>
            <a:p>
              <a:r>
                <a:rPr lang="en-US">
                  <a:latin typeface="Barlow Semi Condensed" panose="00000506000000000000" pitchFamily="2" charset="0"/>
                </a:rPr>
                <a:t>How many times have they experienced homelessness in the last 3 years?</a:t>
              </a:r>
            </a:p>
          </p:txBody>
        </p:sp>
      </p:grpSp>
      <p:grpSp>
        <p:nvGrpSpPr>
          <p:cNvPr id="26" name="Group 25">
            <a:extLst>
              <a:ext uri="{FF2B5EF4-FFF2-40B4-BE49-F238E27FC236}">
                <a16:creationId xmlns:a16="http://schemas.microsoft.com/office/drawing/2014/main" id="{CC5B84BC-F45B-F1B4-4762-4B25BF31D902}"/>
              </a:ext>
            </a:extLst>
          </p:cNvPr>
          <p:cNvGrpSpPr/>
          <p:nvPr/>
        </p:nvGrpSpPr>
        <p:grpSpPr>
          <a:xfrm>
            <a:off x="853178" y="5364984"/>
            <a:ext cx="10485645" cy="678295"/>
            <a:chOff x="853178" y="5364984"/>
            <a:chExt cx="10485645" cy="678295"/>
          </a:xfrm>
        </p:grpSpPr>
        <p:sp>
          <p:nvSpPr>
            <p:cNvPr id="12" name="TextBox 11">
              <a:extLst>
                <a:ext uri="{FF2B5EF4-FFF2-40B4-BE49-F238E27FC236}">
                  <a16:creationId xmlns:a16="http://schemas.microsoft.com/office/drawing/2014/main" id="{D399B5FC-AD70-F9CF-22BC-EE9FE94F842C}"/>
                </a:ext>
              </a:extLst>
            </p:cNvPr>
            <p:cNvSpPr txBox="1"/>
            <p:nvPr/>
          </p:nvSpPr>
          <p:spPr>
            <a:xfrm>
              <a:off x="853178" y="5364984"/>
              <a:ext cx="5566552" cy="369332"/>
            </a:xfrm>
            <a:prstGeom prst="rect">
              <a:avLst/>
            </a:prstGeom>
            <a:noFill/>
          </p:spPr>
          <p:txBody>
            <a:bodyPr wrap="square">
              <a:spAutoFit/>
            </a:bodyPr>
            <a:lstStyle/>
            <a:p>
              <a:pPr rtl="0" fontAlgn="base"/>
              <a:r>
                <a:rPr lang="en-US" sz="1800" b="1" i="0">
                  <a:solidFill>
                    <a:srgbClr val="4F2C1D"/>
                  </a:solidFill>
                  <a:effectLst/>
                  <a:latin typeface="Barlow Semi Condensed" panose="00000506000000000000" pitchFamily="2" charset="0"/>
                </a:rPr>
                <a:t>5) Total Number of Months Homeless in 3 Years</a:t>
              </a:r>
              <a:endParaRPr lang="en-US" sz="1800" b="0" i="0">
                <a:solidFill>
                  <a:srgbClr val="4F2C1D"/>
                </a:solidFill>
                <a:effectLst/>
                <a:latin typeface="Barlow Semi Condensed" panose="00000506000000000000" pitchFamily="2" charset="0"/>
              </a:endParaRPr>
            </a:p>
          </p:txBody>
        </p:sp>
        <p:sp>
          <p:nvSpPr>
            <p:cNvPr id="18" name="Arrow: Right 17">
              <a:extLst>
                <a:ext uri="{FF2B5EF4-FFF2-40B4-BE49-F238E27FC236}">
                  <a16:creationId xmlns:a16="http://schemas.microsoft.com/office/drawing/2014/main" id="{A3F48CC4-EA6C-1158-DA71-3872AFB8690F}"/>
                </a:ext>
              </a:extLst>
            </p:cNvPr>
            <p:cNvSpPr/>
            <p:nvPr/>
          </p:nvSpPr>
          <p:spPr>
            <a:xfrm>
              <a:off x="5476010" y="5446066"/>
              <a:ext cx="1028699" cy="28825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9502B6F-67F0-FDD1-EF49-DDD56CBE18B8}"/>
                </a:ext>
              </a:extLst>
            </p:cNvPr>
            <p:cNvSpPr txBox="1"/>
            <p:nvPr/>
          </p:nvSpPr>
          <p:spPr>
            <a:xfrm>
              <a:off x="6587837" y="5396948"/>
              <a:ext cx="4750986" cy="646331"/>
            </a:xfrm>
            <a:prstGeom prst="rect">
              <a:avLst/>
            </a:prstGeom>
            <a:noFill/>
          </p:spPr>
          <p:txBody>
            <a:bodyPr wrap="square">
              <a:spAutoFit/>
            </a:bodyPr>
            <a:lstStyle/>
            <a:p>
              <a:r>
                <a:rPr lang="en-US">
                  <a:latin typeface="Barlow Semi Condensed" panose="00000506000000000000" pitchFamily="2" charset="0"/>
                </a:rPr>
                <a:t>How many total months have they experienced homelessness in the last 3 years?</a:t>
              </a:r>
            </a:p>
          </p:txBody>
        </p:sp>
      </p:grpSp>
      <p:sp>
        <p:nvSpPr>
          <p:cNvPr id="27" name="TextBox 26">
            <a:extLst>
              <a:ext uri="{FF2B5EF4-FFF2-40B4-BE49-F238E27FC236}">
                <a16:creationId xmlns:a16="http://schemas.microsoft.com/office/drawing/2014/main" id="{1F551A03-D36C-5364-9EF8-0BC8173A208D}"/>
              </a:ext>
            </a:extLst>
          </p:cNvPr>
          <p:cNvSpPr txBox="1"/>
          <p:nvPr/>
        </p:nvSpPr>
        <p:spPr>
          <a:xfrm>
            <a:off x="8600108" y="2327507"/>
            <a:ext cx="3305972" cy="1374775"/>
          </a:xfrm>
          <a:prstGeom prst="wedgeRectCallout">
            <a:avLst>
              <a:gd name="adj1" fmla="val -100809"/>
              <a:gd name="adj2" fmla="val 827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panose="00000506000000000000" pitchFamily="2" charset="0"/>
              </a:rPr>
              <a:t>Are you experiencing ongoing or episodic homelessness? </a:t>
            </a:r>
          </a:p>
        </p:txBody>
      </p:sp>
      <p:sp>
        <p:nvSpPr>
          <p:cNvPr id="28" name="TextBox 27">
            <a:extLst>
              <a:ext uri="{FF2B5EF4-FFF2-40B4-BE49-F238E27FC236}">
                <a16:creationId xmlns:a16="http://schemas.microsoft.com/office/drawing/2014/main" id="{4D8158F0-03A5-27BE-D402-29E056B9D670}"/>
              </a:ext>
            </a:extLst>
          </p:cNvPr>
          <p:cNvSpPr txBox="1"/>
          <p:nvPr/>
        </p:nvSpPr>
        <p:spPr>
          <a:xfrm>
            <a:off x="7772400" y="597457"/>
            <a:ext cx="3190568" cy="1374775"/>
          </a:xfrm>
          <a:prstGeom prst="wedgeRectCallout">
            <a:avLst>
              <a:gd name="adj1" fmla="val -71466"/>
              <a:gd name="adj2" fmla="val 11140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panose="00000506000000000000" pitchFamily="2" charset="0"/>
              </a:rPr>
              <a:t>Are you experiencing literal homelessness? </a:t>
            </a:r>
          </a:p>
        </p:txBody>
      </p:sp>
      <p:sp>
        <p:nvSpPr>
          <p:cNvPr id="29" name="TextBox 28">
            <a:extLst>
              <a:ext uri="{FF2B5EF4-FFF2-40B4-BE49-F238E27FC236}">
                <a16:creationId xmlns:a16="http://schemas.microsoft.com/office/drawing/2014/main" id="{0AB128A6-58E1-55F8-BBEC-906FA74A20CB}"/>
              </a:ext>
            </a:extLst>
          </p:cNvPr>
          <p:cNvSpPr txBox="1"/>
          <p:nvPr/>
        </p:nvSpPr>
        <p:spPr>
          <a:xfrm>
            <a:off x="8047828" y="4026132"/>
            <a:ext cx="3305972" cy="563563"/>
          </a:xfrm>
          <a:prstGeom prst="wedgeRectCallout">
            <a:avLst>
              <a:gd name="adj1" fmla="val -78913"/>
              <a:gd name="adj2" fmla="val 14089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panose="00000506000000000000" pitchFamily="2" charset="0"/>
              </a:rPr>
              <a:t>How many episodes?</a:t>
            </a:r>
          </a:p>
        </p:txBody>
      </p:sp>
      <p:sp>
        <p:nvSpPr>
          <p:cNvPr id="30" name="TextBox 29">
            <a:extLst>
              <a:ext uri="{FF2B5EF4-FFF2-40B4-BE49-F238E27FC236}">
                <a16:creationId xmlns:a16="http://schemas.microsoft.com/office/drawing/2014/main" id="{BD75FA9E-0902-4E9F-CF80-B6C68C9D726E}"/>
              </a:ext>
            </a:extLst>
          </p:cNvPr>
          <p:cNvSpPr txBox="1"/>
          <p:nvPr/>
        </p:nvSpPr>
        <p:spPr>
          <a:xfrm>
            <a:off x="8555988" y="5147419"/>
            <a:ext cx="3305972" cy="1154675"/>
          </a:xfrm>
          <a:prstGeom prst="wedgeRectCallout">
            <a:avLst>
              <a:gd name="adj1" fmla="val -80065"/>
              <a:gd name="adj2" fmla="val 1454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panose="00000506000000000000" pitchFamily="2" charset="0"/>
              </a:rPr>
              <a:t>Are you experiencing chronic homelessness (more than 12 months)</a:t>
            </a:r>
          </a:p>
        </p:txBody>
      </p:sp>
      <p:sp>
        <p:nvSpPr>
          <p:cNvPr id="31" name="Footer Placeholder 8">
            <a:extLst>
              <a:ext uri="{FF2B5EF4-FFF2-40B4-BE49-F238E27FC236}">
                <a16:creationId xmlns:a16="http://schemas.microsoft.com/office/drawing/2014/main" id="{F30E0F2B-11D0-290C-4E6E-83C64996CFBD}"/>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145949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0" y="1311972"/>
            <a:ext cx="7493000" cy="4720528"/>
          </a:xfrm>
        </p:spPr>
        <p:txBody>
          <a:bodyPr>
            <a:normAutofit lnSpcReduction="10000"/>
          </a:bodyPr>
          <a:lstStyle/>
          <a:p>
            <a:pPr marL="457200" lvl="1" indent="-457200">
              <a:buAutoNum type="arabicPeriod"/>
            </a:pPr>
            <a:r>
              <a:rPr lang="en-US">
                <a:solidFill>
                  <a:schemeClr val="tx1"/>
                </a:solidFill>
              </a:rPr>
              <a:t>Where did you stay last night? </a:t>
            </a:r>
          </a:p>
          <a:p>
            <a:pPr marL="457200" lvl="1" indent="-457200">
              <a:buAutoNum type="arabicPeriod"/>
            </a:pPr>
            <a:r>
              <a:rPr lang="en-US">
                <a:solidFill>
                  <a:schemeClr val="tx1"/>
                </a:solidFill>
              </a:rPr>
              <a:t>How many nights in a row did you stay there this time? </a:t>
            </a:r>
          </a:p>
          <a:p>
            <a:pPr marL="457200" lvl="1" indent="-457200">
              <a:buAutoNum type="arabicPeriod"/>
            </a:pPr>
            <a:r>
              <a:rPr lang="en-US">
                <a:solidFill>
                  <a:schemeClr val="tx1"/>
                </a:solidFill>
              </a:rPr>
              <a:t>Can you remember the last time (or most recent time) you stayed in a place that you or someone you know paid for? – lease, hotel, couch surfing, doubled up,</a:t>
            </a:r>
          </a:p>
          <a:p>
            <a:pPr marL="457200" lvl="1" indent="-457200">
              <a:buAutoNum type="arabicPeriod"/>
            </a:pPr>
            <a:r>
              <a:rPr lang="en-US">
                <a:solidFill>
                  <a:schemeClr val="tx1"/>
                </a:solidFill>
              </a:rPr>
              <a:t>How often do you do that? Or, between those times, where were you staying?</a:t>
            </a:r>
          </a:p>
          <a:p>
            <a:pPr marL="457200" lvl="1" indent="-457200">
              <a:buAutoNum type="arabicPeriod"/>
            </a:pPr>
            <a:r>
              <a:rPr lang="en-US">
                <a:solidFill>
                  <a:schemeClr val="tx1"/>
                </a:solidFill>
              </a:rPr>
              <a:t>In the last 3 years, would you say you’ve spent more or less than 12 months on the street or in shelter? If less, about how many altogether?</a:t>
            </a:r>
          </a:p>
          <a:p>
            <a:pPr marL="457200" lvl="1" indent="-457200">
              <a:buAutoNum type="arabicPeriod"/>
            </a:pPr>
            <a:endParaRPr lang="en-US">
              <a:solidFill>
                <a:schemeClr val="tx1"/>
              </a:solidFill>
            </a:endParaRPr>
          </a:p>
        </p:txBody>
      </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Prior Living Situation</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24</a:t>
            </a:fld>
            <a:endParaRPr lang="en-US"/>
          </a:p>
        </p:txBody>
      </p:sp>
      <p:sp>
        <p:nvSpPr>
          <p:cNvPr id="5" name="TextBox 4">
            <a:extLst>
              <a:ext uri="{FF2B5EF4-FFF2-40B4-BE49-F238E27FC236}">
                <a16:creationId xmlns:a16="http://schemas.microsoft.com/office/drawing/2014/main" id="{5A4DBD4C-943E-65D5-A0B6-537EAEAAF729}"/>
              </a:ext>
            </a:extLst>
          </p:cNvPr>
          <p:cNvSpPr txBox="1"/>
          <p:nvPr/>
        </p:nvSpPr>
        <p:spPr>
          <a:xfrm>
            <a:off x="8600108" y="2327507"/>
            <a:ext cx="3305972" cy="1374775"/>
          </a:xfrm>
          <a:prstGeom prst="wedgeRectCallout">
            <a:avLst>
              <a:gd name="adj1" fmla="val -61626"/>
              <a:gd name="adj2" fmla="val 794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panose="00000506000000000000" pitchFamily="2" charset="0"/>
              </a:rPr>
              <a:t>Are you experiencing ongoing or episodic homelessness? </a:t>
            </a:r>
          </a:p>
        </p:txBody>
      </p:sp>
      <p:sp>
        <p:nvSpPr>
          <p:cNvPr id="6" name="TextBox 5">
            <a:extLst>
              <a:ext uri="{FF2B5EF4-FFF2-40B4-BE49-F238E27FC236}">
                <a16:creationId xmlns:a16="http://schemas.microsoft.com/office/drawing/2014/main" id="{80E06C4B-A3DF-AFFB-927E-A769269E5C5E}"/>
              </a:ext>
            </a:extLst>
          </p:cNvPr>
          <p:cNvSpPr txBox="1"/>
          <p:nvPr/>
        </p:nvSpPr>
        <p:spPr>
          <a:xfrm>
            <a:off x="7772400" y="597457"/>
            <a:ext cx="3190568" cy="1374775"/>
          </a:xfrm>
          <a:prstGeom prst="wedgeRectCallout">
            <a:avLst>
              <a:gd name="adj1" fmla="val -138338"/>
              <a:gd name="adj2" fmla="val 3842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panose="00000506000000000000" pitchFamily="2" charset="0"/>
              </a:rPr>
              <a:t>Are you experiencing literal homelessness? </a:t>
            </a:r>
          </a:p>
        </p:txBody>
      </p:sp>
      <p:sp>
        <p:nvSpPr>
          <p:cNvPr id="7" name="TextBox 6">
            <a:extLst>
              <a:ext uri="{FF2B5EF4-FFF2-40B4-BE49-F238E27FC236}">
                <a16:creationId xmlns:a16="http://schemas.microsoft.com/office/drawing/2014/main" id="{5FFE4407-9CC8-E8AE-D828-2DAE4633F5C6}"/>
              </a:ext>
            </a:extLst>
          </p:cNvPr>
          <p:cNvSpPr txBox="1"/>
          <p:nvPr/>
        </p:nvSpPr>
        <p:spPr>
          <a:xfrm>
            <a:off x="8047828" y="4026132"/>
            <a:ext cx="3305972" cy="563563"/>
          </a:xfrm>
          <a:prstGeom prst="wedgeRectCallout">
            <a:avLst>
              <a:gd name="adj1" fmla="val -61626"/>
              <a:gd name="adj2" fmla="val 794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panose="00000506000000000000" pitchFamily="2" charset="0"/>
              </a:rPr>
              <a:t>How many episodes?</a:t>
            </a:r>
          </a:p>
        </p:txBody>
      </p:sp>
      <p:sp>
        <p:nvSpPr>
          <p:cNvPr id="8" name="TextBox 7">
            <a:extLst>
              <a:ext uri="{FF2B5EF4-FFF2-40B4-BE49-F238E27FC236}">
                <a16:creationId xmlns:a16="http://schemas.microsoft.com/office/drawing/2014/main" id="{DA43E44E-C829-6F60-B5CA-70D7F1D201B9}"/>
              </a:ext>
            </a:extLst>
          </p:cNvPr>
          <p:cNvSpPr txBox="1"/>
          <p:nvPr/>
        </p:nvSpPr>
        <p:spPr>
          <a:xfrm>
            <a:off x="8555988" y="5147419"/>
            <a:ext cx="3305972" cy="1154675"/>
          </a:xfrm>
          <a:prstGeom prst="wedgeRectCallout">
            <a:avLst>
              <a:gd name="adj1" fmla="val -79297"/>
              <a:gd name="adj2" fmla="val -107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tx2"/>
                </a:solidFill>
                <a:latin typeface="Barlow Semi Condensed" panose="000005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gn="ctr"/>
            <a:r>
              <a:rPr lang="en-US" sz="2400">
                <a:solidFill>
                  <a:schemeClr val="tx2"/>
                </a:solidFill>
                <a:latin typeface="Barlow Semi Condensed" panose="00000506000000000000" pitchFamily="2" charset="0"/>
              </a:rPr>
              <a:t>Are you experiencing chronic homelessness (more than 12 months)</a:t>
            </a:r>
          </a:p>
        </p:txBody>
      </p:sp>
      <p:sp>
        <p:nvSpPr>
          <p:cNvPr id="13" name="Footer Placeholder 8">
            <a:extLst>
              <a:ext uri="{FF2B5EF4-FFF2-40B4-BE49-F238E27FC236}">
                <a16:creationId xmlns:a16="http://schemas.microsoft.com/office/drawing/2014/main" id="{903FE88A-5C57-4C5A-0050-C7F6F9AB0588}"/>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307635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sz="3200"/>
              <a:t>Prior Living Situation</a:t>
            </a:r>
            <a:endParaRPr lang="en-US"/>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25</a:t>
            </a:fld>
            <a:endParaRPr lang="en-US"/>
          </a:p>
        </p:txBody>
      </p:sp>
      <p:grpSp>
        <p:nvGrpSpPr>
          <p:cNvPr id="13" name="Group 12">
            <a:extLst>
              <a:ext uri="{FF2B5EF4-FFF2-40B4-BE49-F238E27FC236}">
                <a16:creationId xmlns:a16="http://schemas.microsoft.com/office/drawing/2014/main" id="{F842AF39-2D41-DC04-84ED-76F9C24C5B93}"/>
              </a:ext>
            </a:extLst>
          </p:cNvPr>
          <p:cNvGrpSpPr/>
          <p:nvPr/>
        </p:nvGrpSpPr>
        <p:grpSpPr>
          <a:xfrm>
            <a:off x="838200" y="1194235"/>
            <a:ext cx="4660418" cy="4762066"/>
            <a:chOff x="749784" y="1339421"/>
            <a:chExt cx="4660418" cy="4914459"/>
          </a:xfrm>
        </p:grpSpPr>
        <p:grpSp>
          <p:nvGrpSpPr>
            <p:cNvPr id="11" name="Group 10">
              <a:extLst>
                <a:ext uri="{FF2B5EF4-FFF2-40B4-BE49-F238E27FC236}">
                  <a16:creationId xmlns:a16="http://schemas.microsoft.com/office/drawing/2014/main" id="{2CF9F1B6-CAD6-AACE-A33F-F3387C234D59}"/>
                </a:ext>
              </a:extLst>
            </p:cNvPr>
            <p:cNvGrpSpPr/>
            <p:nvPr/>
          </p:nvGrpSpPr>
          <p:grpSpPr>
            <a:xfrm>
              <a:off x="749784" y="1808389"/>
              <a:ext cx="4660418" cy="4445491"/>
              <a:chOff x="749782" y="1998889"/>
              <a:chExt cx="4660418" cy="4445491"/>
            </a:xfrm>
          </p:grpSpPr>
          <p:grpSp>
            <p:nvGrpSpPr>
              <p:cNvPr id="6" name="Group 5">
                <a:extLst>
                  <a:ext uri="{FF2B5EF4-FFF2-40B4-BE49-F238E27FC236}">
                    <a16:creationId xmlns:a16="http://schemas.microsoft.com/office/drawing/2014/main" id="{D729D64C-2DEB-9608-953D-7D591347B9DF}"/>
                  </a:ext>
                </a:extLst>
              </p:cNvPr>
              <p:cNvGrpSpPr/>
              <p:nvPr/>
            </p:nvGrpSpPr>
            <p:grpSpPr>
              <a:xfrm>
                <a:off x="749783" y="1998889"/>
                <a:ext cx="4660417" cy="4445491"/>
                <a:chOff x="749783" y="1998889"/>
                <a:chExt cx="4660417" cy="4445491"/>
              </a:xfrm>
            </p:grpSpPr>
            <p:sp>
              <p:nvSpPr>
                <p:cNvPr id="4" name="Rectangle: Top Corners Rounded 3">
                  <a:extLst>
                    <a:ext uri="{FF2B5EF4-FFF2-40B4-BE49-F238E27FC236}">
                      <a16:creationId xmlns:a16="http://schemas.microsoft.com/office/drawing/2014/main" id="{85BF94B7-9EEA-0B29-F3EC-6869BB55CB78}"/>
                    </a:ext>
                  </a:extLst>
                </p:cNvPr>
                <p:cNvSpPr/>
                <p:nvPr/>
              </p:nvSpPr>
              <p:spPr>
                <a:xfrm rot="10800000">
                  <a:off x="749784" y="1998889"/>
                  <a:ext cx="4660416" cy="4445491"/>
                </a:xfrm>
                <a:prstGeom prst="round2SameRect">
                  <a:avLst>
                    <a:gd name="adj1" fmla="val 5811"/>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D56304F-828B-0DC3-DB3A-5BB11C3784A7}"/>
                    </a:ext>
                  </a:extLst>
                </p:cNvPr>
                <p:cNvSpPr txBox="1">
                  <a:spLocks/>
                </p:cNvSpPr>
                <p:nvPr/>
              </p:nvSpPr>
              <p:spPr>
                <a:xfrm>
                  <a:off x="749783" y="2144078"/>
                  <a:ext cx="4548808" cy="385436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a:spcBef>
                      <a:spcPts val="0"/>
                    </a:spcBef>
                    <a:spcAft>
                      <a:spcPts val="0"/>
                    </a:spcAft>
                  </a:pPr>
                  <a:r>
                    <a:rPr lang="en-US" sz="2000">
                      <a:solidFill>
                        <a:srgbClr val="000000"/>
                      </a:solidFill>
                      <a:effectLst/>
                      <a:latin typeface="Barlow" panose="00000500000000000000" pitchFamily="2" charset="0"/>
                      <a:ea typeface="Calibri" panose="020F0502020204030204" pitchFamily="34" charset="0"/>
                    </a:rPr>
                    <a:t>Jose has been homeless for several years and living on the streets in McKinney. He reports that he hasn’t stayed in one place for more than a few nights in the last two years. His homelessness has been ongoing and he can't recall the last time he stayed in a place that he or someone he knows paid for. He has rarely, if ever had a roof over his head in the last few years. If he has stayed in a place with a roof in the last few years, it has been a shelter, but that’s usually only when it’s cold.</a:t>
                  </a:r>
                  <a:r>
                    <a:rPr lang="en-US" sz="2000">
                      <a:effectLst/>
                      <a:latin typeface="Barlow" panose="00000500000000000000" pitchFamily="2" charset="0"/>
                      <a:ea typeface="Calibri" panose="020F0502020204030204" pitchFamily="34" charset="0"/>
                    </a:rPr>
                    <a:t> </a:t>
                  </a:r>
                </a:p>
              </p:txBody>
            </p:sp>
          </p:grpSp>
          <p:cxnSp>
            <p:nvCxnSpPr>
              <p:cNvPr id="8" name="Straight Connector 7">
                <a:extLst>
                  <a:ext uri="{FF2B5EF4-FFF2-40B4-BE49-F238E27FC236}">
                    <a16:creationId xmlns:a16="http://schemas.microsoft.com/office/drawing/2014/main" id="{5082A3F1-6F25-52FE-01F0-2691EE03386A}"/>
                  </a:ext>
                </a:extLst>
              </p:cNvPr>
              <p:cNvCxnSpPr/>
              <p:nvPr/>
            </p:nvCxnSpPr>
            <p:spPr>
              <a:xfrm>
                <a:off x="749782" y="1998891"/>
                <a:ext cx="466041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32EBA393-A566-983D-2769-98390344560A}"/>
                </a:ext>
              </a:extLst>
            </p:cNvPr>
            <p:cNvSpPr txBox="1">
              <a:spLocks/>
            </p:cNvSpPr>
            <p:nvPr/>
          </p:nvSpPr>
          <p:spPr>
            <a:xfrm>
              <a:off x="749784" y="1339421"/>
              <a:ext cx="4660417" cy="396377"/>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i="0" kern="1200" cap="all" baseline="0">
                  <a:solidFill>
                    <a:srgbClr val="005583"/>
                  </a:solidFill>
                  <a:latin typeface="Barlow Semi Condensed SemiBold" pitchFamily="2" charset="77"/>
                  <a:ea typeface="+mj-ea"/>
                  <a:cs typeface="+mj-cs"/>
                </a:defRPr>
              </a:lvl1pPr>
            </a:lstStyle>
            <a:p>
              <a:r>
                <a:rPr lang="en-US" sz="2000"/>
                <a:t>SCENARIO 1</a:t>
              </a:r>
            </a:p>
          </p:txBody>
        </p:sp>
      </p:grpSp>
      <p:graphicFrame>
        <p:nvGraphicFramePr>
          <p:cNvPr id="15" name="Table 15">
            <a:extLst>
              <a:ext uri="{FF2B5EF4-FFF2-40B4-BE49-F238E27FC236}">
                <a16:creationId xmlns:a16="http://schemas.microsoft.com/office/drawing/2014/main" id="{2D237FA0-8511-AA59-7613-4C579D4D6ECB}"/>
              </a:ext>
            </a:extLst>
          </p:cNvPr>
          <p:cNvGraphicFramePr>
            <a:graphicFrameLocks noGrp="1"/>
          </p:cNvGraphicFramePr>
          <p:nvPr>
            <p:extLst>
              <p:ext uri="{D42A27DB-BD31-4B8C-83A1-F6EECF244321}">
                <p14:modId xmlns:p14="http://schemas.microsoft.com/office/powerpoint/2010/main" val="1524734795"/>
              </p:ext>
            </p:extLst>
          </p:nvPr>
        </p:nvGraphicFramePr>
        <p:xfrm>
          <a:off x="5787343" y="458085"/>
          <a:ext cx="5788772" cy="5215765"/>
        </p:xfrm>
        <a:graphic>
          <a:graphicData uri="http://schemas.openxmlformats.org/drawingml/2006/table">
            <a:tbl>
              <a:tblPr firstRow="1" bandRow="1">
                <a:tableStyleId>{5940675A-B579-460E-94D1-54222C63F5DA}</a:tableStyleId>
              </a:tblPr>
              <a:tblGrid>
                <a:gridCol w="3969399">
                  <a:extLst>
                    <a:ext uri="{9D8B030D-6E8A-4147-A177-3AD203B41FA5}">
                      <a16:colId xmlns:a16="http://schemas.microsoft.com/office/drawing/2014/main" val="2320553722"/>
                    </a:ext>
                  </a:extLst>
                </a:gridCol>
                <a:gridCol w="1819373">
                  <a:extLst>
                    <a:ext uri="{9D8B030D-6E8A-4147-A177-3AD203B41FA5}">
                      <a16:colId xmlns:a16="http://schemas.microsoft.com/office/drawing/2014/main" val="4199316428"/>
                    </a:ext>
                  </a:extLst>
                </a:gridCol>
              </a:tblGrid>
              <a:tr h="735205">
                <a:tc>
                  <a:txBody>
                    <a:bodyPr/>
                    <a:lstStyle/>
                    <a:p>
                      <a:pPr marL="0" lvl="1" indent="0" algn="l" defTabSz="914400" rtl="0" eaLnBrk="1" latinLnBrk="0" hangingPunct="1">
                        <a:buNone/>
                      </a:pPr>
                      <a:r>
                        <a:rPr lang="en-US" sz="1800" b="1" kern="1200">
                          <a:solidFill>
                            <a:schemeClr val="tx1"/>
                          </a:solidFill>
                          <a:latin typeface="Barlow Semi Condensed"/>
                          <a:ea typeface="+mn-ea"/>
                          <a:cs typeface="+mn-cs"/>
                        </a:rPr>
                        <a:t>Prior Living Situation: </a:t>
                      </a:r>
                      <a:br>
                        <a:rPr lang="en-US" sz="1800" b="1" kern="1200">
                          <a:solidFill>
                            <a:schemeClr val="tx1"/>
                          </a:solidFill>
                          <a:latin typeface="Barlow Semi Condensed"/>
                          <a:ea typeface="+mn-ea"/>
                          <a:cs typeface="+mn-cs"/>
                        </a:rPr>
                      </a:br>
                      <a:r>
                        <a:rPr lang="en-US" sz="1800" b="0" kern="1200">
                          <a:solidFill>
                            <a:schemeClr val="tx1"/>
                          </a:solidFill>
                          <a:latin typeface="Barlow Semi Condensed"/>
                          <a:ea typeface="+mn-ea"/>
                          <a:cs typeface="+mn-cs"/>
                        </a:rPr>
                        <a:t>Where did you stay last night? </a:t>
                      </a:r>
                    </a:p>
                  </a:txBody>
                  <a:tcPr/>
                </a:tc>
                <a:tc>
                  <a:txBody>
                    <a:bodyPr/>
                    <a:lstStyle/>
                    <a:p>
                      <a:endParaRPr lang="en-US">
                        <a:latin typeface="Barlow Semi Condensed"/>
                      </a:endParaRPr>
                    </a:p>
                  </a:txBody>
                  <a:tcPr/>
                </a:tc>
                <a:extLst>
                  <a:ext uri="{0D108BD9-81ED-4DB2-BD59-A6C34878D82A}">
                    <a16:rowId xmlns:a16="http://schemas.microsoft.com/office/drawing/2014/main" val="2636092170"/>
                  </a:ext>
                </a:extLst>
              </a:tr>
              <a:tr h="712304">
                <a:tc>
                  <a:txBody>
                    <a:bodyPr/>
                    <a:lstStyle/>
                    <a:p>
                      <a:r>
                        <a:rPr lang="en-US" b="1">
                          <a:latin typeface="Barlow Semi Condensed"/>
                        </a:rPr>
                        <a:t>Length of Time: </a:t>
                      </a:r>
                      <a:br>
                        <a:rPr lang="en-US" b="1">
                          <a:latin typeface="Barlow Semi Condensed"/>
                        </a:rPr>
                      </a:br>
                      <a:r>
                        <a:rPr lang="en-US" b="0">
                          <a:latin typeface="Barlow Semi Condensed"/>
                        </a:rPr>
                        <a:t>How many nights in a row did you stay there this time? </a:t>
                      </a:r>
                    </a:p>
                  </a:txBody>
                  <a:tcPr/>
                </a:tc>
                <a:tc>
                  <a:txBody>
                    <a:bodyPr/>
                    <a:lstStyle/>
                    <a:p>
                      <a:endParaRPr lang="en-US">
                        <a:latin typeface="Barlow Semi Condensed"/>
                      </a:endParaRPr>
                    </a:p>
                  </a:txBody>
                  <a:tcPr/>
                </a:tc>
                <a:extLst>
                  <a:ext uri="{0D108BD9-81ED-4DB2-BD59-A6C34878D82A}">
                    <a16:rowId xmlns:a16="http://schemas.microsoft.com/office/drawing/2014/main" val="3983170015"/>
                  </a:ext>
                </a:extLst>
              </a:tr>
              <a:tr h="865524">
                <a:tc>
                  <a:txBody>
                    <a:bodyPr/>
                    <a:lstStyle/>
                    <a:p>
                      <a:r>
                        <a:rPr lang="en-US" b="1">
                          <a:latin typeface="Barlow Semi Condensed"/>
                        </a:rPr>
                        <a:t>Approx. Date This Episode Started: </a:t>
                      </a:r>
                      <a:br>
                        <a:rPr lang="en-US" b="1">
                          <a:latin typeface="Barlow Semi Condensed"/>
                        </a:rPr>
                      </a:br>
                      <a:r>
                        <a:rPr lang="en-US" b="0">
                          <a:latin typeface="Barlow Semi Condensed"/>
                        </a:rPr>
                        <a:t>Can you remember the last time (or most recent time) you stayed in a place that you or someone you know paid for? </a:t>
                      </a:r>
                    </a:p>
                  </a:txBody>
                  <a:tcPr/>
                </a:tc>
                <a:tc>
                  <a:txBody>
                    <a:bodyPr/>
                    <a:lstStyle/>
                    <a:p>
                      <a:endParaRPr lang="en-US">
                        <a:latin typeface="Barlow Semi Condensed"/>
                      </a:endParaRPr>
                    </a:p>
                  </a:txBody>
                  <a:tcPr/>
                </a:tc>
                <a:extLst>
                  <a:ext uri="{0D108BD9-81ED-4DB2-BD59-A6C34878D82A}">
                    <a16:rowId xmlns:a16="http://schemas.microsoft.com/office/drawing/2014/main" val="476671213"/>
                  </a:ext>
                </a:extLst>
              </a:tr>
              <a:tr h="710301">
                <a:tc>
                  <a:txBody>
                    <a:bodyPr/>
                    <a:lstStyle/>
                    <a:p>
                      <a:r>
                        <a:rPr lang="en-US" b="1">
                          <a:latin typeface="Barlow Semi Condensed"/>
                        </a:rPr>
                        <a:t># of Episodes: </a:t>
                      </a:r>
                      <a:br>
                        <a:rPr lang="en-US" b="1">
                          <a:latin typeface="Barlow Semi Condensed"/>
                        </a:rPr>
                      </a:br>
                      <a:r>
                        <a:rPr lang="en-US" b="0">
                          <a:latin typeface="Barlow Semi Condensed"/>
                        </a:rPr>
                        <a:t>How often do you do that? Or, between those times, where were you staying?</a:t>
                      </a:r>
                    </a:p>
                  </a:txBody>
                  <a:tcPr/>
                </a:tc>
                <a:tc>
                  <a:txBody>
                    <a:bodyPr/>
                    <a:lstStyle/>
                    <a:p>
                      <a:endParaRPr lang="en-US">
                        <a:latin typeface="Barlow Semi Condensed"/>
                      </a:endParaRPr>
                    </a:p>
                  </a:txBody>
                  <a:tcPr/>
                </a:tc>
                <a:extLst>
                  <a:ext uri="{0D108BD9-81ED-4DB2-BD59-A6C34878D82A}">
                    <a16:rowId xmlns:a16="http://schemas.microsoft.com/office/drawing/2014/main" val="726540037"/>
                  </a:ext>
                </a:extLst>
              </a:tr>
              <a:tr h="710301">
                <a:tc>
                  <a:txBody>
                    <a:bodyPr/>
                    <a:lstStyle/>
                    <a:p>
                      <a:r>
                        <a:rPr lang="en-US" b="1">
                          <a:latin typeface="Barlow Semi Condensed"/>
                        </a:rPr>
                        <a:t>Total # of Months: </a:t>
                      </a:r>
                      <a:br>
                        <a:rPr lang="en-US" b="1">
                          <a:latin typeface="Barlow Semi Condensed"/>
                        </a:rPr>
                      </a:br>
                      <a:r>
                        <a:rPr lang="en-US" b="0">
                          <a:latin typeface="Barlow Semi Condensed"/>
                        </a:rPr>
                        <a:t>In the last 3 years, would you say you’ve spent more or less than 12 months on the street or in shelter? If less, about how many altogether?</a:t>
                      </a:r>
                    </a:p>
                  </a:txBody>
                  <a:tcPr/>
                </a:tc>
                <a:tc>
                  <a:txBody>
                    <a:bodyPr/>
                    <a:lstStyle/>
                    <a:p>
                      <a:endParaRPr lang="en-US">
                        <a:latin typeface="Barlow Semi Condensed"/>
                      </a:endParaRPr>
                    </a:p>
                  </a:txBody>
                  <a:tcPr/>
                </a:tc>
                <a:extLst>
                  <a:ext uri="{0D108BD9-81ED-4DB2-BD59-A6C34878D82A}">
                    <a16:rowId xmlns:a16="http://schemas.microsoft.com/office/drawing/2014/main" val="3686842716"/>
                  </a:ext>
                </a:extLst>
              </a:tr>
            </a:tbl>
          </a:graphicData>
        </a:graphic>
      </p:graphicFrame>
      <p:sp>
        <p:nvSpPr>
          <p:cNvPr id="3" name="Footer Placeholder 8">
            <a:extLst>
              <a:ext uri="{FF2B5EF4-FFF2-40B4-BE49-F238E27FC236}">
                <a16:creationId xmlns:a16="http://schemas.microsoft.com/office/drawing/2014/main" id="{2AC28B95-3D4C-EC1E-E543-93DB3D7B8B28}"/>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4228969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A650087-591D-D00C-75D8-435509647F8F}"/>
              </a:ext>
            </a:extLst>
          </p:cNvPr>
          <p:cNvGrpSpPr/>
          <p:nvPr/>
        </p:nvGrpSpPr>
        <p:grpSpPr>
          <a:xfrm>
            <a:off x="838200" y="1077804"/>
            <a:ext cx="4495800" cy="5080509"/>
            <a:chOff x="838199" y="1244961"/>
            <a:chExt cx="5458428" cy="5080509"/>
          </a:xfrm>
        </p:grpSpPr>
        <p:grpSp>
          <p:nvGrpSpPr>
            <p:cNvPr id="8" name="Group 7">
              <a:extLst>
                <a:ext uri="{FF2B5EF4-FFF2-40B4-BE49-F238E27FC236}">
                  <a16:creationId xmlns:a16="http://schemas.microsoft.com/office/drawing/2014/main" id="{04B40F94-54F8-F808-A912-0DFC4287DF53}"/>
                </a:ext>
              </a:extLst>
            </p:cNvPr>
            <p:cNvGrpSpPr/>
            <p:nvPr/>
          </p:nvGrpSpPr>
          <p:grpSpPr>
            <a:xfrm>
              <a:off x="838199" y="1713928"/>
              <a:ext cx="5458428" cy="4611542"/>
              <a:chOff x="749782" y="1998889"/>
              <a:chExt cx="4660417" cy="3999549"/>
            </a:xfrm>
          </p:grpSpPr>
          <p:grpSp>
            <p:nvGrpSpPr>
              <p:cNvPr id="12" name="Group 11">
                <a:extLst>
                  <a:ext uri="{FF2B5EF4-FFF2-40B4-BE49-F238E27FC236}">
                    <a16:creationId xmlns:a16="http://schemas.microsoft.com/office/drawing/2014/main" id="{B6A2B056-50B2-76F0-B321-A6DE9A426F9F}"/>
                  </a:ext>
                </a:extLst>
              </p:cNvPr>
              <p:cNvGrpSpPr/>
              <p:nvPr/>
            </p:nvGrpSpPr>
            <p:grpSpPr>
              <a:xfrm>
                <a:off x="749782" y="1998889"/>
                <a:ext cx="4660416" cy="3999549"/>
                <a:chOff x="749782" y="1998889"/>
                <a:chExt cx="4660416" cy="3999549"/>
              </a:xfrm>
            </p:grpSpPr>
            <p:sp>
              <p:nvSpPr>
                <p:cNvPr id="14" name="Rectangle: Top Corners Rounded 13">
                  <a:extLst>
                    <a:ext uri="{FF2B5EF4-FFF2-40B4-BE49-F238E27FC236}">
                      <a16:creationId xmlns:a16="http://schemas.microsoft.com/office/drawing/2014/main" id="{437236B1-A04D-597C-5392-C6596BA02010}"/>
                    </a:ext>
                  </a:extLst>
                </p:cNvPr>
                <p:cNvSpPr/>
                <p:nvPr/>
              </p:nvSpPr>
              <p:spPr>
                <a:xfrm rot="10800000">
                  <a:off x="749782" y="1998889"/>
                  <a:ext cx="4660416" cy="3119683"/>
                </a:xfrm>
                <a:prstGeom prst="round2Same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9AF8BF1-5465-3243-238E-D22BAF50FDC5}"/>
                    </a:ext>
                  </a:extLst>
                </p:cNvPr>
                <p:cNvSpPr txBox="1">
                  <a:spLocks/>
                </p:cNvSpPr>
                <p:nvPr/>
              </p:nvSpPr>
              <p:spPr>
                <a:xfrm>
                  <a:off x="981074" y="2144078"/>
                  <a:ext cx="4257830" cy="3854360"/>
                </a:xfrm>
                <a:prstGeom prst="rect">
                  <a:avLst/>
                </a:prstGeom>
              </p:spPr>
              <p:txBody>
                <a:bodyPr vert="horz" lIns="0" tIns="0" rIns="0" bIns="0" rtlCol="0" anchor="t">
                  <a:noAutofit/>
                </a:bodyPr>
                <a:lstStyle>
                  <a:defPPr>
                    <a:defRPr lang="en-US"/>
                  </a:defPPr>
                  <a:lvl1pPr marR="0" indent="0">
                    <a:lnSpc>
                      <a:spcPct val="100000"/>
                    </a:lnSpc>
                    <a:spcBef>
                      <a:spcPts val="0"/>
                    </a:spcBef>
                    <a:spcAft>
                      <a:spcPts val="0"/>
                    </a:spcAft>
                    <a:buFont typeface="Arial" panose="020B0604020202020204" pitchFamily="34" charset="0"/>
                    <a:buNone/>
                    <a:defRPr sz="2000" b="0" i="0" cap="none" spc="0" baseline="0">
                      <a:solidFill>
                        <a:srgbClr val="000000"/>
                      </a:solidFill>
                      <a:effectLst/>
                      <a:latin typeface="Barlow" panose="00000500000000000000" pitchFamily="2" charset="0"/>
                      <a:ea typeface="Calibri" panose="020F0502020204030204" pitchFamily="34" charset="0"/>
                    </a:defRPr>
                  </a:lvl1pPr>
                  <a:lvl2pPr marL="182880" indent="-182880">
                    <a:lnSpc>
                      <a:spcPct val="100000"/>
                    </a:lnSpc>
                    <a:spcBef>
                      <a:spcPts val="1100"/>
                    </a:spcBef>
                    <a:spcAft>
                      <a:spcPts val="1200"/>
                    </a:spcAft>
                    <a:buClr>
                      <a:schemeClr val="accent4"/>
                    </a:buClr>
                    <a:buSzPct val="80000"/>
                    <a:buFont typeface="Arial" panose="020B0604020202020204" pitchFamily="34" charset="0"/>
                    <a:buChar char="•"/>
                    <a:defRPr sz="2400" b="0" i="0" baseline="0">
                      <a:solidFill>
                        <a:srgbClr val="4F2C1D"/>
                      </a:solidFill>
                      <a:latin typeface="Barlow Semi Condensed Light" pitchFamily="2" charset="77"/>
                    </a:defRPr>
                  </a:lvl2pPr>
                  <a:lvl3pPr marL="91440" indent="-91440">
                    <a:lnSpc>
                      <a:spcPct val="100000"/>
                    </a:lnSpc>
                    <a:spcBef>
                      <a:spcPts val="600"/>
                    </a:spcBef>
                    <a:spcAft>
                      <a:spcPts val="600"/>
                    </a:spcAft>
                    <a:buClr>
                      <a:schemeClr val="accent4"/>
                    </a:buClr>
                    <a:buSzPct val="75000"/>
                    <a:buFont typeface="Arial" panose="020B0604020202020204" pitchFamily="34" charset="0"/>
                    <a:buChar char="•"/>
                    <a:defRPr sz="1600" b="0" i="0" baseline="0">
                      <a:solidFill>
                        <a:srgbClr val="4F2C1D"/>
                      </a:solidFill>
                      <a:latin typeface="Barlow Semi Condensed Light" pitchFamily="2" charset="77"/>
                    </a:defRPr>
                  </a:lvl3pPr>
                  <a:lvl4pPr marL="228600" indent="-91440">
                    <a:lnSpc>
                      <a:spcPct val="90000"/>
                    </a:lnSpc>
                    <a:spcBef>
                      <a:spcPts val="500"/>
                    </a:spcBef>
                    <a:buClr>
                      <a:schemeClr val="accent6"/>
                    </a:buClr>
                    <a:buSzPct val="100000"/>
                    <a:buFont typeface=".PingFang SC Regular"/>
                    <a:buChar char="・"/>
                    <a:defRPr sz="1400" b="0" i="0" baseline="0">
                      <a:solidFill>
                        <a:srgbClr val="4F2C1D"/>
                      </a:solidFill>
                      <a:latin typeface="Barlow Semi Condensed Medium" pitchFamily="2" charset="77"/>
                    </a:defRPr>
                  </a:lvl4pPr>
                  <a:lvl5pPr marL="411480" indent="-137160">
                    <a:lnSpc>
                      <a:spcPct val="90000"/>
                    </a:lnSpc>
                    <a:spcBef>
                      <a:spcPts val="500"/>
                    </a:spcBef>
                    <a:buClr>
                      <a:schemeClr val="accent6"/>
                    </a:buClr>
                    <a:buFont typeface="System Font Regular"/>
                    <a:buChar char="-"/>
                    <a:defRPr sz="1200" b="1" i="0" cap="all" spc="50" baseline="0">
                      <a:solidFill>
                        <a:srgbClr val="4F2C1D"/>
                      </a:solidFill>
                      <a:latin typeface="Barlow Semi Condensed SemiBold"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1" indent="0">
                    <a:buNone/>
                  </a:pPr>
                  <a:r>
                    <a:rPr lang="en-US" sz="2200">
                      <a:solidFill>
                        <a:schemeClr val="tx1">
                          <a:lumMod val="50000"/>
                        </a:schemeClr>
                      </a:solidFill>
                      <a:latin typeface="Barlow"/>
                    </a:rPr>
                    <a:t>Alexander says he was evicted from his apartment 2 months ago. He was in his car for a few days, then stayed with a friend for about 2 weeks. But after a disagreement, his friend asked him to leave, and now he’s been back in his car for the last 3 weeks.</a:t>
                  </a:r>
                </a:p>
              </p:txBody>
            </p:sp>
          </p:grpSp>
          <p:cxnSp>
            <p:nvCxnSpPr>
              <p:cNvPr id="13" name="Straight Connector 12">
                <a:extLst>
                  <a:ext uri="{FF2B5EF4-FFF2-40B4-BE49-F238E27FC236}">
                    <a16:creationId xmlns:a16="http://schemas.microsoft.com/office/drawing/2014/main" id="{1FCFD122-01A7-54DB-5009-E7B4328AE15C}"/>
                  </a:ext>
                </a:extLst>
              </p:cNvPr>
              <p:cNvCxnSpPr/>
              <p:nvPr/>
            </p:nvCxnSpPr>
            <p:spPr>
              <a:xfrm>
                <a:off x="749782" y="1998891"/>
                <a:ext cx="466041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1" name="Title 1">
              <a:extLst>
                <a:ext uri="{FF2B5EF4-FFF2-40B4-BE49-F238E27FC236}">
                  <a16:creationId xmlns:a16="http://schemas.microsoft.com/office/drawing/2014/main" id="{86C14042-879A-7F7A-62A3-5C49F394B4AE}"/>
                </a:ext>
              </a:extLst>
            </p:cNvPr>
            <p:cNvSpPr txBox="1">
              <a:spLocks/>
            </p:cNvSpPr>
            <p:nvPr/>
          </p:nvSpPr>
          <p:spPr>
            <a:xfrm>
              <a:off x="838199" y="1244961"/>
              <a:ext cx="5458428" cy="396377"/>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i="0" kern="1200" cap="all" baseline="0">
                  <a:solidFill>
                    <a:srgbClr val="005583"/>
                  </a:solidFill>
                  <a:latin typeface="Barlow Semi Condensed SemiBold" pitchFamily="2" charset="77"/>
                  <a:ea typeface="+mj-ea"/>
                  <a:cs typeface="+mj-cs"/>
                </a:defRPr>
              </a:lvl1pPr>
            </a:lstStyle>
            <a:p>
              <a:r>
                <a:rPr lang="en-US" sz="2000"/>
                <a:t>SCENARIO 2</a:t>
              </a:r>
            </a:p>
          </p:txBody>
        </p:sp>
      </p:gr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sz="3200"/>
              <a:t>Prior Living Situation</a:t>
            </a:r>
            <a:endParaRPr lang="en-US"/>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26</a:t>
            </a:fld>
            <a:endParaRPr lang="en-US"/>
          </a:p>
        </p:txBody>
      </p:sp>
      <p:sp>
        <p:nvSpPr>
          <p:cNvPr id="4" name="Footer Placeholder 8">
            <a:extLst>
              <a:ext uri="{FF2B5EF4-FFF2-40B4-BE49-F238E27FC236}">
                <a16:creationId xmlns:a16="http://schemas.microsoft.com/office/drawing/2014/main" id="{88AC61C2-E609-A988-8CDF-8344C5910ED5}"/>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graphicFrame>
        <p:nvGraphicFramePr>
          <p:cNvPr id="5" name="Table 15">
            <a:extLst>
              <a:ext uri="{FF2B5EF4-FFF2-40B4-BE49-F238E27FC236}">
                <a16:creationId xmlns:a16="http://schemas.microsoft.com/office/drawing/2014/main" id="{B998B491-4480-8F67-08D8-7342B7DB081B}"/>
              </a:ext>
            </a:extLst>
          </p:cNvPr>
          <p:cNvGraphicFramePr>
            <a:graphicFrameLocks noGrp="1"/>
          </p:cNvGraphicFramePr>
          <p:nvPr>
            <p:extLst>
              <p:ext uri="{D42A27DB-BD31-4B8C-83A1-F6EECF244321}">
                <p14:modId xmlns:p14="http://schemas.microsoft.com/office/powerpoint/2010/main" val="1663019430"/>
              </p:ext>
            </p:extLst>
          </p:nvPr>
        </p:nvGraphicFramePr>
        <p:xfrm>
          <a:off x="5787343" y="458085"/>
          <a:ext cx="5788772" cy="5215765"/>
        </p:xfrm>
        <a:graphic>
          <a:graphicData uri="http://schemas.openxmlformats.org/drawingml/2006/table">
            <a:tbl>
              <a:tblPr firstRow="1" bandRow="1">
                <a:tableStyleId>{5940675A-B579-460E-94D1-54222C63F5DA}</a:tableStyleId>
              </a:tblPr>
              <a:tblGrid>
                <a:gridCol w="3969399">
                  <a:extLst>
                    <a:ext uri="{9D8B030D-6E8A-4147-A177-3AD203B41FA5}">
                      <a16:colId xmlns:a16="http://schemas.microsoft.com/office/drawing/2014/main" val="2320553722"/>
                    </a:ext>
                  </a:extLst>
                </a:gridCol>
                <a:gridCol w="1819373">
                  <a:extLst>
                    <a:ext uri="{9D8B030D-6E8A-4147-A177-3AD203B41FA5}">
                      <a16:colId xmlns:a16="http://schemas.microsoft.com/office/drawing/2014/main" val="4199316428"/>
                    </a:ext>
                  </a:extLst>
                </a:gridCol>
              </a:tblGrid>
              <a:tr h="735205">
                <a:tc>
                  <a:txBody>
                    <a:bodyPr/>
                    <a:lstStyle/>
                    <a:p>
                      <a:pPr marL="0" lvl="1" indent="0" algn="l" defTabSz="914400" rtl="0" eaLnBrk="1" latinLnBrk="0" hangingPunct="1">
                        <a:buNone/>
                      </a:pPr>
                      <a:r>
                        <a:rPr lang="en-US" sz="1800" b="1" kern="1200">
                          <a:solidFill>
                            <a:schemeClr val="tx1"/>
                          </a:solidFill>
                          <a:latin typeface="Barlow Semi Condensed"/>
                          <a:ea typeface="+mn-ea"/>
                          <a:cs typeface="+mn-cs"/>
                        </a:rPr>
                        <a:t>Prior Living Situation: </a:t>
                      </a:r>
                      <a:br>
                        <a:rPr lang="en-US" sz="1800" b="1" kern="1200">
                          <a:solidFill>
                            <a:schemeClr val="tx1"/>
                          </a:solidFill>
                          <a:latin typeface="Barlow Semi Condensed"/>
                          <a:ea typeface="+mn-ea"/>
                          <a:cs typeface="+mn-cs"/>
                        </a:rPr>
                      </a:br>
                      <a:r>
                        <a:rPr lang="en-US" sz="1800" b="0" kern="1200">
                          <a:solidFill>
                            <a:schemeClr val="tx1"/>
                          </a:solidFill>
                          <a:latin typeface="Barlow Semi Condensed"/>
                          <a:ea typeface="+mn-ea"/>
                          <a:cs typeface="+mn-cs"/>
                        </a:rPr>
                        <a:t>Where did you stay last night? </a:t>
                      </a:r>
                    </a:p>
                  </a:txBody>
                  <a:tcPr/>
                </a:tc>
                <a:tc>
                  <a:txBody>
                    <a:bodyPr/>
                    <a:lstStyle/>
                    <a:p>
                      <a:endParaRPr lang="en-US">
                        <a:latin typeface="Barlow Semi Condensed"/>
                      </a:endParaRPr>
                    </a:p>
                  </a:txBody>
                  <a:tcPr/>
                </a:tc>
                <a:extLst>
                  <a:ext uri="{0D108BD9-81ED-4DB2-BD59-A6C34878D82A}">
                    <a16:rowId xmlns:a16="http://schemas.microsoft.com/office/drawing/2014/main" val="2636092170"/>
                  </a:ext>
                </a:extLst>
              </a:tr>
              <a:tr h="712304">
                <a:tc>
                  <a:txBody>
                    <a:bodyPr/>
                    <a:lstStyle/>
                    <a:p>
                      <a:r>
                        <a:rPr lang="en-US" b="1">
                          <a:latin typeface="Barlow Semi Condensed"/>
                        </a:rPr>
                        <a:t>Length of Time: </a:t>
                      </a:r>
                      <a:br>
                        <a:rPr lang="en-US" b="1">
                          <a:latin typeface="Barlow Semi Condensed"/>
                        </a:rPr>
                      </a:br>
                      <a:r>
                        <a:rPr lang="en-US" b="0">
                          <a:latin typeface="Barlow Semi Condensed"/>
                        </a:rPr>
                        <a:t>How many nights in a row did you stay there this time? </a:t>
                      </a:r>
                    </a:p>
                  </a:txBody>
                  <a:tcPr/>
                </a:tc>
                <a:tc>
                  <a:txBody>
                    <a:bodyPr/>
                    <a:lstStyle/>
                    <a:p>
                      <a:endParaRPr lang="en-US">
                        <a:latin typeface="Barlow Semi Condensed"/>
                      </a:endParaRPr>
                    </a:p>
                  </a:txBody>
                  <a:tcPr/>
                </a:tc>
                <a:extLst>
                  <a:ext uri="{0D108BD9-81ED-4DB2-BD59-A6C34878D82A}">
                    <a16:rowId xmlns:a16="http://schemas.microsoft.com/office/drawing/2014/main" val="3983170015"/>
                  </a:ext>
                </a:extLst>
              </a:tr>
              <a:tr h="865524">
                <a:tc>
                  <a:txBody>
                    <a:bodyPr/>
                    <a:lstStyle/>
                    <a:p>
                      <a:r>
                        <a:rPr lang="en-US" b="1">
                          <a:latin typeface="Barlow Semi Condensed"/>
                        </a:rPr>
                        <a:t>Approx. Date This Episode Started: </a:t>
                      </a:r>
                      <a:br>
                        <a:rPr lang="en-US" b="1">
                          <a:latin typeface="Barlow Semi Condensed"/>
                        </a:rPr>
                      </a:br>
                      <a:r>
                        <a:rPr lang="en-US" b="0">
                          <a:latin typeface="Barlow Semi Condensed"/>
                        </a:rPr>
                        <a:t>Can you remember the last time (or most recent time) you stayed in a place that you or someone you know paid for? </a:t>
                      </a:r>
                    </a:p>
                  </a:txBody>
                  <a:tcPr/>
                </a:tc>
                <a:tc>
                  <a:txBody>
                    <a:bodyPr/>
                    <a:lstStyle/>
                    <a:p>
                      <a:endParaRPr lang="en-US">
                        <a:latin typeface="Barlow Semi Condensed"/>
                      </a:endParaRPr>
                    </a:p>
                  </a:txBody>
                  <a:tcPr/>
                </a:tc>
                <a:extLst>
                  <a:ext uri="{0D108BD9-81ED-4DB2-BD59-A6C34878D82A}">
                    <a16:rowId xmlns:a16="http://schemas.microsoft.com/office/drawing/2014/main" val="476671213"/>
                  </a:ext>
                </a:extLst>
              </a:tr>
              <a:tr h="710301">
                <a:tc>
                  <a:txBody>
                    <a:bodyPr/>
                    <a:lstStyle/>
                    <a:p>
                      <a:r>
                        <a:rPr lang="en-US" b="1">
                          <a:latin typeface="Barlow Semi Condensed"/>
                        </a:rPr>
                        <a:t># of Episodes: </a:t>
                      </a:r>
                      <a:br>
                        <a:rPr lang="en-US" b="1">
                          <a:latin typeface="Barlow Semi Condensed"/>
                        </a:rPr>
                      </a:br>
                      <a:r>
                        <a:rPr lang="en-US" b="0">
                          <a:latin typeface="Barlow Semi Condensed"/>
                        </a:rPr>
                        <a:t>How often do you do that? Or, between those times, where were you staying?</a:t>
                      </a:r>
                    </a:p>
                  </a:txBody>
                  <a:tcPr/>
                </a:tc>
                <a:tc>
                  <a:txBody>
                    <a:bodyPr/>
                    <a:lstStyle/>
                    <a:p>
                      <a:endParaRPr lang="en-US">
                        <a:latin typeface="Barlow Semi Condensed"/>
                      </a:endParaRPr>
                    </a:p>
                  </a:txBody>
                  <a:tcPr/>
                </a:tc>
                <a:extLst>
                  <a:ext uri="{0D108BD9-81ED-4DB2-BD59-A6C34878D82A}">
                    <a16:rowId xmlns:a16="http://schemas.microsoft.com/office/drawing/2014/main" val="726540037"/>
                  </a:ext>
                </a:extLst>
              </a:tr>
              <a:tr h="710301">
                <a:tc>
                  <a:txBody>
                    <a:bodyPr/>
                    <a:lstStyle/>
                    <a:p>
                      <a:r>
                        <a:rPr lang="en-US" b="1">
                          <a:latin typeface="Barlow Semi Condensed"/>
                        </a:rPr>
                        <a:t>Total # of Months: </a:t>
                      </a:r>
                      <a:br>
                        <a:rPr lang="en-US" b="1">
                          <a:latin typeface="Barlow Semi Condensed"/>
                        </a:rPr>
                      </a:br>
                      <a:r>
                        <a:rPr lang="en-US" b="0">
                          <a:latin typeface="Barlow Semi Condensed"/>
                        </a:rPr>
                        <a:t>In the last 3 years, would you say you’ve spent more or less than 12 months on the street or in shelter? If less, about how many altogether?</a:t>
                      </a:r>
                    </a:p>
                  </a:txBody>
                  <a:tcPr/>
                </a:tc>
                <a:tc>
                  <a:txBody>
                    <a:bodyPr/>
                    <a:lstStyle/>
                    <a:p>
                      <a:endParaRPr lang="en-US">
                        <a:latin typeface="Barlow Semi Condensed"/>
                      </a:endParaRPr>
                    </a:p>
                  </a:txBody>
                  <a:tcPr/>
                </a:tc>
                <a:extLst>
                  <a:ext uri="{0D108BD9-81ED-4DB2-BD59-A6C34878D82A}">
                    <a16:rowId xmlns:a16="http://schemas.microsoft.com/office/drawing/2014/main" val="3686842716"/>
                  </a:ext>
                </a:extLst>
              </a:tr>
            </a:tbl>
          </a:graphicData>
        </a:graphic>
      </p:graphicFrame>
    </p:spTree>
    <p:extLst>
      <p:ext uri="{BB962C8B-B14F-4D97-AF65-F5344CB8AC3E}">
        <p14:creationId xmlns:p14="http://schemas.microsoft.com/office/powerpoint/2010/main" val="1145789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sz="3200"/>
              <a:t>Prior Living Situation</a:t>
            </a:r>
            <a:endParaRPr lang="en-US"/>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27</a:t>
            </a:fld>
            <a:endParaRPr lang="en-US"/>
          </a:p>
        </p:txBody>
      </p:sp>
      <p:grpSp>
        <p:nvGrpSpPr>
          <p:cNvPr id="4" name="Group 3">
            <a:extLst>
              <a:ext uri="{FF2B5EF4-FFF2-40B4-BE49-F238E27FC236}">
                <a16:creationId xmlns:a16="http://schemas.microsoft.com/office/drawing/2014/main" id="{0CF13599-325D-012F-1054-C4F55510D023}"/>
              </a:ext>
            </a:extLst>
          </p:cNvPr>
          <p:cNvGrpSpPr/>
          <p:nvPr/>
        </p:nvGrpSpPr>
        <p:grpSpPr>
          <a:xfrm>
            <a:off x="838200" y="1340784"/>
            <a:ext cx="4660418" cy="4613704"/>
            <a:chOff x="749784" y="1339421"/>
            <a:chExt cx="4660418" cy="4613704"/>
          </a:xfrm>
        </p:grpSpPr>
        <p:grpSp>
          <p:nvGrpSpPr>
            <p:cNvPr id="6" name="Group 5">
              <a:extLst>
                <a:ext uri="{FF2B5EF4-FFF2-40B4-BE49-F238E27FC236}">
                  <a16:creationId xmlns:a16="http://schemas.microsoft.com/office/drawing/2014/main" id="{BBB2C1EB-70DF-00B0-8B96-66BF74E9A765}"/>
                </a:ext>
              </a:extLst>
            </p:cNvPr>
            <p:cNvGrpSpPr/>
            <p:nvPr/>
          </p:nvGrpSpPr>
          <p:grpSpPr>
            <a:xfrm>
              <a:off x="749784" y="1808391"/>
              <a:ext cx="4660418" cy="4144734"/>
              <a:chOff x="749782" y="1998891"/>
              <a:chExt cx="4660418" cy="4144734"/>
            </a:xfrm>
          </p:grpSpPr>
          <p:grpSp>
            <p:nvGrpSpPr>
              <p:cNvPr id="8" name="Group 7">
                <a:extLst>
                  <a:ext uri="{FF2B5EF4-FFF2-40B4-BE49-F238E27FC236}">
                    <a16:creationId xmlns:a16="http://schemas.microsoft.com/office/drawing/2014/main" id="{CBF7C8E9-ED1F-614B-6CB0-E8FE843FE6A1}"/>
                  </a:ext>
                </a:extLst>
              </p:cNvPr>
              <p:cNvGrpSpPr/>
              <p:nvPr/>
            </p:nvGrpSpPr>
            <p:grpSpPr>
              <a:xfrm>
                <a:off x="749784" y="1998891"/>
                <a:ext cx="4660416" cy="4144734"/>
                <a:chOff x="749784" y="1998891"/>
                <a:chExt cx="4660416" cy="4144734"/>
              </a:xfrm>
            </p:grpSpPr>
            <p:sp>
              <p:nvSpPr>
                <p:cNvPr id="12" name="Rectangle: Top Corners Rounded 11">
                  <a:extLst>
                    <a:ext uri="{FF2B5EF4-FFF2-40B4-BE49-F238E27FC236}">
                      <a16:creationId xmlns:a16="http://schemas.microsoft.com/office/drawing/2014/main" id="{15426134-3D9F-9FD3-5325-17C8AD3F0BAE}"/>
                    </a:ext>
                  </a:extLst>
                </p:cNvPr>
                <p:cNvSpPr/>
                <p:nvPr/>
              </p:nvSpPr>
              <p:spPr>
                <a:xfrm rot="10800000">
                  <a:off x="749784" y="1998891"/>
                  <a:ext cx="4660416" cy="4144734"/>
                </a:xfrm>
                <a:prstGeom prst="round2Same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D6FA7D5-B997-AF28-8FB4-CE802BFC0A6C}"/>
                    </a:ext>
                  </a:extLst>
                </p:cNvPr>
                <p:cNvSpPr txBox="1">
                  <a:spLocks/>
                </p:cNvSpPr>
                <p:nvPr/>
              </p:nvSpPr>
              <p:spPr>
                <a:xfrm>
                  <a:off x="981074" y="2144078"/>
                  <a:ext cx="4200526" cy="385436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sz="2000">
                      <a:solidFill>
                        <a:srgbClr val="000000"/>
                      </a:solidFill>
                      <a:effectLst/>
                      <a:latin typeface="Barlow"/>
                      <a:ea typeface="Calibri"/>
                    </a:rPr>
                    <a:t>Mary reports that she was just kicked out of a friend’s house that she had been staying with for a few weeks. She had been on the streets “for a while” prior to that after staying with family for a few months. Outside of those two stays that Mary specifically mentioned, she has been staying outside or in </a:t>
                  </a:r>
                  <a:r>
                    <a:rPr lang="en-US" sz="2000">
                      <a:solidFill>
                        <a:srgbClr val="000000"/>
                      </a:solidFill>
                      <a:latin typeface="Barlow"/>
                      <a:ea typeface="Calibri"/>
                    </a:rPr>
                    <a:t>her</a:t>
                  </a:r>
                  <a:r>
                    <a:rPr lang="en-US" sz="2000">
                      <a:solidFill>
                        <a:srgbClr val="000000"/>
                      </a:solidFill>
                      <a:effectLst/>
                      <a:latin typeface="Barlow"/>
                      <a:ea typeface="Calibri"/>
                    </a:rPr>
                    <a:t> car since 2020 and will occasionally stay with other friends or family when she can but only for one to two weeks at a time.</a:t>
                  </a:r>
                  <a:r>
                    <a:rPr lang="en-US" sz="2000">
                      <a:effectLst/>
                      <a:latin typeface="Barlow"/>
                      <a:ea typeface="Calibri"/>
                    </a:rPr>
                    <a:t> </a:t>
                  </a:r>
                </a:p>
              </p:txBody>
            </p:sp>
          </p:grpSp>
          <p:cxnSp>
            <p:nvCxnSpPr>
              <p:cNvPr id="11" name="Straight Connector 10">
                <a:extLst>
                  <a:ext uri="{FF2B5EF4-FFF2-40B4-BE49-F238E27FC236}">
                    <a16:creationId xmlns:a16="http://schemas.microsoft.com/office/drawing/2014/main" id="{4CBE2F89-BCC9-6AA8-0954-922AD854B857}"/>
                  </a:ext>
                </a:extLst>
              </p:cNvPr>
              <p:cNvCxnSpPr/>
              <p:nvPr/>
            </p:nvCxnSpPr>
            <p:spPr>
              <a:xfrm>
                <a:off x="749782" y="1998891"/>
                <a:ext cx="466041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87AC0714-5E40-1AA8-6B85-D943793FCFC3}"/>
                </a:ext>
              </a:extLst>
            </p:cNvPr>
            <p:cNvSpPr txBox="1">
              <a:spLocks/>
            </p:cNvSpPr>
            <p:nvPr/>
          </p:nvSpPr>
          <p:spPr>
            <a:xfrm>
              <a:off x="749784" y="1339421"/>
              <a:ext cx="4660417" cy="396377"/>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i="0" kern="1200" cap="all" baseline="0">
                  <a:solidFill>
                    <a:srgbClr val="005583"/>
                  </a:solidFill>
                  <a:latin typeface="Barlow Semi Condensed SemiBold" pitchFamily="2" charset="77"/>
                  <a:ea typeface="+mj-ea"/>
                  <a:cs typeface="+mj-cs"/>
                </a:defRPr>
              </a:lvl1pPr>
            </a:lstStyle>
            <a:p>
              <a:r>
                <a:rPr lang="en-US" sz="2000"/>
                <a:t>SCENARIO 3</a:t>
              </a:r>
            </a:p>
          </p:txBody>
        </p:sp>
      </p:grpSp>
      <p:sp>
        <p:nvSpPr>
          <p:cNvPr id="5" name="Footer Placeholder 8">
            <a:extLst>
              <a:ext uri="{FF2B5EF4-FFF2-40B4-BE49-F238E27FC236}">
                <a16:creationId xmlns:a16="http://schemas.microsoft.com/office/drawing/2014/main" id="{FD55163C-9A2B-6F2F-D396-262F93790D92}"/>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graphicFrame>
        <p:nvGraphicFramePr>
          <p:cNvPr id="9" name="Table 15">
            <a:extLst>
              <a:ext uri="{FF2B5EF4-FFF2-40B4-BE49-F238E27FC236}">
                <a16:creationId xmlns:a16="http://schemas.microsoft.com/office/drawing/2014/main" id="{F3543073-5A58-076E-D044-780CB527ECCD}"/>
              </a:ext>
            </a:extLst>
          </p:cNvPr>
          <p:cNvGraphicFramePr>
            <a:graphicFrameLocks noGrp="1"/>
          </p:cNvGraphicFramePr>
          <p:nvPr>
            <p:extLst>
              <p:ext uri="{D42A27DB-BD31-4B8C-83A1-F6EECF244321}">
                <p14:modId xmlns:p14="http://schemas.microsoft.com/office/powerpoint/2010/main" val="1663019430"/>
              </p:ext>
            </p:extLst>
          </p:nvPr>
        </p:nvGraphicFramePr>
        <p:xfrm>
          <a:off x="5787343" y="458085"/>
          <a:ext cx="5788772" cy="5215765"/>
        </p:xfrm>
        <a:graphic>
          <a:graphicData uri="http://schemas.openxmlformats.org/drawingml/2006/table">
            <a:tbl>
              <a:tblPr firstRow="1" bandRow="1">
                <a:tableStyleId>{5940675A-B579-460E-94D1-54222C63F5DA}</a:tableStyleId>
              </a:tblPr>
              <a:tblGrid>
                <a:gridCol w="3969399">
                  <a:extLst>
                    <a:ext uri="{9D8B030D-6E8A-4147-A177-3AD203B41FA5}">
                      <a16:colId xmlns:a16="http://schemas.microsoft.com/office/drawing/2014/main" val="2320553722"/>
                    </a:ext>
                  </a:extLst>
                </a:gridCol>
                <a:gridCol w="1819373">
                  <a:extLst>
                    <a:ext uri="{9D8B030D-6E8A-4147-A177-3AD203B41FA5}">
                      <a16:colId xmlns:a16="http://schemas.microsoft.com/office/drawing/2014/main" val="4199316428"/>
                    </a:ext>
                  </a:extLst>
                </a:gridCol>
              </a:tblGrid>
              <a:tr h="735205">
                <a:tc>
                  <a:txBody>
                    <a:bodyPr/>
                    <a:lstStyle/>
                    <a:p>
                      <a:pPr marL="0" lvl="1" indent="0" algn="l" defTabSz="914400" rtl="0" eaLnBrk="1" latinLnBrk="0" hangingPunct="1">
                        <a:buNone/>
                      </a:pPr>
                      <a:r>
                        <a:rPr lang="en-US" sz="1800" b="1" kern="1200">
                          <a:solidFill>
                            <a:schemeClr val="tx1"/>
                          </a:solidFill>
                          <a:latin typeface="Barlow Semi Condensed"/>
                          <a:ea typeface="+mn-ea"/>
                          <a:cs typeface="+mn-cs"/>
                        </a:rPr>
                        <a:t>Prior Living Situation: </a:t>
                      </a:r>
                      <a:br>
                        <a:rPr lang="en-US" sz="1800" b="1" kern="1200">
                          <a:solidFill>
                            <a:schemeClr val="tx1"/>
                          </a:solidFill>
                          <a:latin typeface="Barlow Semi Condensed"/>
                          <a:ea typeface="+mn-ea"/>
                          <a:cs typeface="+mn-cs"/>
                        </a:rPr>
                      </a:br>
                      <a:r>
                        <a:rPr lang="en-US" sz="1800" b="0" kern="1200">
                          <a:solidFill>
                            <a:schemeClr val="tx1"/>
                          </a:solidFill>
                          <a:latin typeface="Barlow Semi Condensed"/>
                          <a:ea typeface="+mn-ea"/>
                          <a:cs typeface="+mn-cs"/>
                        </a:rPr>
                        <a:t>Where did you stay last night? </a:t>
                      </a:r>
                    </a:p>
                  </a:txBody>
                  <a:tcPr/>
                </a:tc>
                <a:tc>
                  <a:txBody>
                    <a:bodyPr/>
                    <a:lstStyle/>
                    <a:p>
                      <a:endParaRPr lang="en-US">
                        <a:latin typeface="Barlow Semi Condensed"/>
                      </a:endParaRPr>
                    </a:p>
                  </a:txBody>
                  <a:tcPr/>
                </a:tc>
                <a:extLst>
                  <a:ext uri="{0D108BD9-81ED-4DB2-BD59-A6C34878D82A}">
                    <a16:rowId xmlns:a16="http://schemas.microsoft.com/office/drawing/2014/main" val="2636092170"/>
                  </a:ext>
                </a:extLst>
              </a:tr>
              <a:tr h="712304">
                <a:tc>
                  <a:txBody>
                    <a:bodyPr/>
                    <a:lstStyle/>
                    <a:p>
                      <a:r>
                        <a:rPr lang="en-US" b="1">
                          <a:latin typeface="Barlow Semi Condensed"/>
                        </a:rPr>
                        <a:t>Length of Time: </a:t>
                      </a:r>
                      <a:br>
                        <a:rPr lang="en-US" b="1">
                          <a:latin typeface="Barlow Semi Condensed"/>
                        </a:rPr>
                      </a:br>
                      <a:r>
                        <a:rPr lang="en-US" b="0">
                          <a:latin typeface="Barlow Semi Condensed"/>
                        </a:rPr>
                        <a:t>How many nights in a row did you stay there this time? </a:t>
                      </a:r>
                    </a:p>
                  </a:txBody>
                  <a:tcPr/>
                </a:tc>
                <a:tc>
                  <a:txBody>
                    <a:bodyPr/>
                    <a:lstStyle/>
                    <a:p>
                      <a:endParaRPr lang="en-US">
                        <a:latin typeface="Barlow Semi Condensed"/>
                      </a:endParaRPr>
                    </a:p>
                  </a:txBody>
                  <a:tcPr/>
                </a:tc>
                <a:extLst>
                  <a:ext uri="{0D108BD9-81ED-4DB2-BD59-A6C34878D82A}">
                    <a16:rowId xmlns:a16="http://schemas.microsoft.com/office/drawing/2014/main" val="3983170015"/>
                  </a:ext>
                </a:extLst>
              </a:tr>
              <a:tr h="865524">
                <a:tc>
                  <a:txBody>
                    <a:bodyPr/>
                    <a:lstStyle/>
                    <a:p>
                      <a:r>
                        <a:rPr lang="en-US" b="1">
                          <a:latin typeface="Barlow Semi Condensed"/>
                        </a:rPr>
                        <a:t>Approx. Date This Episode Started: </a:t>
                      </a:r>
                      <a:br>
                        <a:rPr lang="en-US" b="1">
                          <a:latin typeface="Barlow Semi Condensed"/>
                        </a:rPr>
                      </a:br>
                      <a:r>
                        <a:rPr lang="en-US" b="0">
                          <a:latin typeface="Barlow Semi Condensed"/>
                        </a:rPr>
                        <a:t>Can you remember the last time (or most recent time) you stayed in a place that you or someone you know paid for? </a:t>
                      </a:r>
                    </a:p>
                  </a:txBody>
                  <a:tcPr/>
                </a:tc>
                <a:tc>
                  <a:txBody>
                    <a:bodyPr/>
                    <a:lstStyle/>
                    <a:p>
                      <a:endParaRPr lang="en-US">
                        <a:latin typeface="Barlow Semi Condensed"/>
                      </a:endParaRPr>
                    </a:p>
                  </a:txBody>
                  <a:tcPr/>
                </a:tc>
                <a:extLst>
                  <a:ext uri="{0D108BD9-81ED-4DB2-BD59-A6C34878D82A}">
                    <a16:rowId xmlns:a16="http://schemas.microsoft.com/office/drawing/2014/main" val="476671213"/>
                  </a:ext>
                </a:extLst>
              </a:tr>
              <a:tr h="710301">
                <a:tc>
                  <a:txBody>
                    <a:bodyPr/>
                    <a:lstStyle/>
                    <a:p>
                      <a:r>
                        <a:rPr lang="en-US" b="1">
                          <a:latin typeface="Barlow Semi Condensed"/>
                        </a:rPr>
                        <a:t># of Episodes: </a:t>
                      </a:r>
                      <a:br>
                        <a:rPr lang="en-US" b="1">
                          <a:latin typeface="Barlow Semi Condensed"/>
                        </a:rPr>
                      </a:br>
                      <a:r>
                        <a:rPr lang="en-US" b="0">
                          <a:latin typeface="Barlow Semi Condensed"/>
                        </a:rPr>
                        <a:t>How often do you do that? Or, between those times, where were you staying?</a:t>
                      </a:r>
                    </a:p>
                  </a:txBody>
                  <a:tcPr/>
                </a:tc>
                <a:tc>
                  <a:txBody>
                    <a:bodyPr/>
                    <a:lstStyle/>
                    <a:p>
                      <a:endParaRPr lang="en-US">
                        <a:latin typeface="Barlow Semi Condensed"/>
                      </a:endParaRPr>
                    </a:p>
                  </a:txBody>
                  <a:tcPr/>
                </a:tc>
                <a:extLst>
                  <a:ext uri="{0D108BD9-81ED-4DB2-BD59-A6C34878D82A}">
                    <a16:rowId xmlns:a16="http://schemas.microsoft.com/office/drawing/2014/main" val="726540037"/>
                  </a:ext>
                </a:extLst>
              </a:tr>
              <a:tr h="710301">
                <a:tc>
                  <a:txBody>
                    <a:bodyPr/>
                    <a:lstStyle/>
                    <a:p>
                      <a:r>
                        <a:rPr lang="en-US" b="1">
                          <a:latin typeface="Barlow Semi Condensed"/>
                        </a:rPr>
                        <a:t>Total # of Months: </a:t>
                      </a:r>
                      <a:br>
                        <a:rPr lang="en-US" b="1">
                          <a:latin typeface="Barlow Semi Condensed"/>
                        </a:rPr>
                      </a:br>
                      <a:r>
                        <a:rPr lang="en-US" b="0">
                          <a:latin typeface="Barlow Semi Condensed"/>
                        </a:rPr>
                        <a:t>In the last 3 years, would you say you’ve spent more or less than 12 months on the street or in shelter? If less, about how many altogether?</a:t>
                      </a:r>
                    </a:p>
                  </a:txBody>
                  <a:tcPr/>
                </a:tc>
                <a:tc>
                  <a:txBody>
                    <a:bodyPr/>
                    <a:lstStyle/>
                    <a:p>
                      <a:endParaRPr lang="en-US">
                        <a:latin typeface="Barlow Semi Condensed"/>
                      </a:endParaRPr>
                    </a:p>
                  </a:txBody>
                  <a:tcPr/>
                </a:tc>
                <a:extLst>
                  <a:ext uri="{0D108BD9-81ED-4DB2-BD59-A6C34878D82A}">
                    <a16:rowId xmlns:a16="http://schemas.microsoft.com/office/drawing/2014/main" val="3686842716"/>
                  </a:ext>
                </a:extLst>
              </a:tr>
            </a:tbl>
          </a:graphicData>
        </a:graphic>
      </p:graphicFrame>
    </p:spTree>
    <p:extLst>
      <p:ext uri="{BB962C8B-B14F-4D97-AF65-F5344CB8AC3E}">
        <p14:creationId xmlns:p14="http://schemas.microsoft.com/office/powerpoint/2010/main" val="1075964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4160C-5435-E42B-3CDE-317AD2B91971}"/>
              </a:ext>
            </a:extLst>
          </p:cNvPr>
          <p:cNvSpPr>
            <a:spLocks noGrp="1"/>
          </p:cNvSpPr>
          <p:nvPr>
            <p:ph type="title"/>
          </p:nvPr>
        </p:nvSpPr>
        <p:spPr/>
        <p:txBody>
          <a:bodyPr/>
          <a:lstStyle/>
          <a:p>
            <a:r>
              <a:rPr lang="en-US"/>
              <a:t>barriers</a:t>
            </a:r>
          </a:p>
        </p:txBody>
      </p:sp>
      <p:sp>
        <p:nvSpPr>
          <p:cNvPr id="4" name="Slide Number Placeholder 3">
            <a:extLst>
              <a:ext uri="{FF2B5EF4-FFF2-40B4-BE49-F238E27FC236}">
                <a16:creationId xmlns:a16="http://schemas.microsoft.com/office/drawing/2014/main" id="{E07E0870-11A6-8A8C-8265-C54A6C3F282C}"/>
              </a:ext>
            </a:extLst>
          </p:cNvPr>
          <p:cNvSpPr>
            <a:spLocks noGrp="1"/>
          </p:cNvSpPr>
          <p:nvPr>
            <p:ph type="sldNum" sz="quarter" idx="4"/>
          </p:nvPr>
        </p:nvSpPr>
        <p:spPr/>
        <p:txBody>
          <a:bodyPr/>
          <a:lstStyle/>
          <a:p>
            <a:fld id="{8737CBDC-B73C-41E0-BC9A-086AD86E1379}" type="slidenum">
              <a:rPr lang="en-US" smtClean="0"/>
              <a:pPr/>
              <a:t>28</a:t>
            </a:fld>
            <a:endParaRPr lang="en-US"/>
          </a:p>
        </p:txBody>
      </p:sp>
      <p:sp>
        <p:nvSpPr>
          <p:cNvPr id="5" name="Footer Placeholder 4">
            <a:extLst>
              <a:ext uri="{FF2B5EF4-FFF2-40B4-BE49-F238E27FC236}">
                <a16:creationId xmlns:a16="http://schemas.microsoft.com/office/drawing/2014/main" id="{3F9D2C4E-CCF4-E176-8419-8AF9A1B0D7CD}"/>
              </a:ext>
            </a:extLst>
          </p:cNvPr>
          <p:cNvSpPr>
            <a:spLocks noGrp="1"/>
          </p:cNvSpPr>
          <p:nvPr>
            <p:ph type="ftr" sz="quarter" idx="3"/>
          </p:nvPr>
        </p:nvSpPr>
        <p:spPr/>
        <p:txBody>
          <a:bodyPr/>
          <a:lstStyle/>
          <a:p>
            <a:r>
              <a:rPr lang="en-US">
                <a:latin typeface="Barlow Semi Condensed SemiBold"/>
              </a:rPr>
              <a:t>HMIS Inclement Weather Shelter</a:t>
            </a:r>
            <a:endParaRPr lang="en-US"/>
          </a:p>
          <a:p>
            <a:endParaRPr lang="en-US"/>
          </a:p>
        </p:txBody>
      </p:sp>
      <p:sp>
        <p:nvSpPr>
          <p:cNvPr id="6" name="Content Placeholder 2">
            <a:extLst>
              <a:ext uri="{FF2B5EF4-FFF2-40B4-BE49-F238E27FC236}">
                <a16:creationId xmlns:a16="http://schemas.microsoft.com/office/drawing/2014/main" id="{52F74049-A7D8-6215-FC23-03840A4A2DA8}"/>
              </a:ext>
            </a:extLst>
          </p:cNvPr>
          <p:cNvSpPr txBox="1">
            <a:spLocks/>
          </p:cNvSpPr>
          <p:nvPr/>
        </p:nvSpPr>
        <p:spPr>
          <a:xfrm>
            <a:off x="838201" y="1463041"/>
            <a:ext cx="3042919" cy="4084320"/>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atin typeface="Barlow Semi Condensed Light"/>
              </a:rPr>
              <a:t>If Disabling Condition is Yes, please indicate which kind of condition is present.</a:t>
            </a:r>
          </a:p>
          <a:p>
            <a:pPr lvl="1"/>
            <a:endParaRPr lang="en-US"/>
          </a:p>
        </p:txBody>
      </p:sp>
      <p:pic>
        <p:nvPicPr>
          <p:cNvPr id="8" name="Picture 7">
            <a:extLst>
              <a:ext uri="{FF2B5EF4-FFF2-40B4-BE49-F238E27FC236}">
                <a16:creationId xmlns:a16="http://schemas.microsoft.com/office/drawing/2014/main" id="{F1E391FF-8C39-DDA4-BCDA-1C5B5F9369BE}"/>
              </a:ext>
            </a:extLst>
          </p:cNvPr>
          <p:cNvPicPr>
            <a:picLocks noChangeAspect="1"/>
          </p:cNvPicPr>
          <p:nvPr/>
        </p:nvPicPr>
        <p:blipFill>
          <a:blip r:embed="rId2"/>
          <a:stretch>
            <a:fillRect/>
          </a:stretch>
        </p:blipFill>
        <p:spPr>
          <a:xfrm>
            <a:off x="4594861" y="1678116"/>
            <a:ext cx="6758938" cy="3654170"/>
          </a:xfrm>
          <a:prstGeom prst="rect">
            <a:avLst/>
          </a:prstGeom>
        </p:spPr>
      </p:pic>
    </p:spTree>
    <p:extLst>
      <p:ext uri="{BB962C8B-B14F-4D97-AF65-F5344CB8AC3E}">
        <p14:creationId xmlns:p14="http://schemas.microsoft.com/office/powerpoint/2010/main" val="2769318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Domestic Violence Experience</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29</a:t>
            </a:fld>
            <a:endParaRPr lang="en-US"/>
          </a:p>
        </p:txBody>
      </p:sp>
      <p:sp>
        <p:nvSpPr>
          <p:cNvPr id="8" name="Content Placeholder 2">
            <a:extLst>
              <a:ext uri="{FF2B5EF4-FFF2-40B4-BE49-F238E27FC236}">
                <a16:creationId xmlns:a16="http://schemas.microsoft.com/office/drawing/2014/main" id="{2036801F-9249-E529-4583-9A9CBA042688}"/>
              </a:ext>
            </a:extLst>
          </p:cNvPr>
          <p:cNvSpPr txBox="1">
            <a:spLocks/>
          </p:cNvSpPr>
          <p:nvPr/>
        </p:nvSpPr>
        <p:spPr>
          <a:xfrm>
            <a:off x="838201" y="1463041"/>
            <a:ext cx="4082146" cy="4084320"/>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atin typeface="Barlow Semi Condensed Light"/>
              </a:rPr>
              <a:t>Are you here today because you’re trying to get away from an unsafe situation at home?</a:t>
            </a:r>
          </a:p>
          <a:p>
            <a:pPr lvl="1"/>
            <a:endParaRPr lang="en-US"/>
          </a:p>
        </p:txBody>
      </p:sp>
      <p:pic>
        <p:nvPicPr>
          <p:cNvPr id="9" name="Picture 8" descr="desc">
            <a:extLst>
              <a:ext uri="{FF2B5EF4-FFF2-40B4-BE49-F238E27FC236}">
                <a16:creationId xmlns:a16="http://schemas.microsoft.com/office/drawing/2014/main" id="{428F6A6D-F091-4DA8-87BF-B17B968C6D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73" t="19473" b="19473"/>
          <a:stretch/>
        </p:blipFill>
        <p:spPr bwMode="auto">
          <a:xfrm>
            <a:off x="4920346" y="1463041"/>
            <a:ext cx="6433454" cy="3898964"/>
          </a:xfrm>
          <a:prstGeom prst="rect">
            <a:avLst/>
          </a:prstGeom>
          <a:noFill/>
          <a:ln>
            <a:noFill/>
          </a:ln>
        </p:spPr>
      </p:pic>
      <p:sp>
        <p:nvSpPr>
          <p:cNvPr id="3" name="Footer Placeholder 8">
            <a:extLst>
              <a:ext uri="{FF2B5EF4-FFF2-40B4-BE49-F238E27FC236}">
                <a16:creationId xmlns:a16="http://schemas.microsoft.com/office/drawing/2014/main" id="{BCC42EA8-EF26-59CA-57C7-E2B0AFF734FD}"/>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4134537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D521-2174-374F-B58B-09842DDD90E5}"/>
              </a:ext>
            </a:extLst>
          </p:cNvPr>
          <p:cNvSpPr>
            <a:spLocks noGrp="1"/>
          </p:cNvSpPr>
          <p:nvPr>
            <p:ph type="ctrTitle"/>
          </p:nvPr>
        </p:nvSpPr>
        <p:spPr/>
        <p:txBody>
          <a:bodyPr/>
          <a:lstStyle/>
          <a:p>
            <a:r>
              <a:rPr lang="en-US"/>
              <a:t>Privacy, security, &amp; ethics reminders</a:t>
            </a:r>
          </a:p>
        </p:txBody>
      </p:sp>
      <p:sp>
        <p:nvSpPr>
          <p:cNvPr id="5" name="Subtitle 4">
            <a:extLst>
              <a:ext uri="{FF2B5EF4-FFF2-40B4-BE49-F238E27FC236}">
                <a16:creationId xmlns:a16="http://schemas.microsoft.com/office/drawing/2014/main" id="{5E242FF8-A03F-8AE8-3E91-ED14A36F8192}"/>
              </a:ext>
            </a:extLst>
          </p:cNvPr>
          <p:cNvSpPr>
            <a:spLocks noGrp="1"/>
          </p:cNvSpPr>
          <p:nvPr>
            <p:ph type="subTitle" idx="1"/>
          </p:nvPr>
        </p:nvSpPr>
        <p:spPr/>
        <p:txBody>
          <a:bodyPr/>
          <a:lstStyle/>
          <a:p>
            <a:r>
              <a:rPr lang="en-US"/>
              <a:t>Emergency Shelter Night-by-Night Data</a:t>
            </a:r>
          </a:p>
        </p:txBody>
      </p:sp>
      <p:sp>
        <p:nvSpPr>
          <p:cNvPr id="7" name="Slide Number Placeholder 6">
            <a:extLst>
              <a:ext uri="{FF2B5EF4-FFF2-40B4-BE49-F238E27FC236}">
                <a16:creationId xmlns:a16="http://schemas.microsoft.com/office/drawing/2014/main" id="{EA9D1720-AC31-8C58-B1C2-F64587FC5973}"/>
              </a:ext>
            </a:extLst>
          </p:cNvPr>
          <p:cNvSpPr>
            <a:spLocks noGrp="1"/>
          </p:cNvSpPr>
          <p:nvPr>
            <p:ph type="sldNum" sz="quarter" idx="4"/>
          </p:nvPr>
        </p:nvSpPr>
        <p:spPr/>
        <p:txBody>
          <a:bodyPr/>
          <a:lstStyle/>
          <a:p>
            <a:fld id="{8737CBDC-B73C-41E0-BC9A-086AD86E1379}" type="slidenum">
              <a:rPr lang="en-US" smtClean="0"/>
              <a:pPr/>
              <a:t>3</a:t>
            </a:fld>
            <a:endParaRPr lang="en-US"/>
          </a:p>
        </p:txBody>
      </p:sp>
      <p:sp>
        <p:nvSpPr>
          <p:cNvPr id="3" name="Footer Placeholder 8">
            <a:extLst>
              <a:ext uri="{FF2B5EF4-FFF2-40B4-BE49-F238E27FC236}">
                <a16:creationId xmlns:a16="http://schemas.microsoft.com/office/drawing/2014/main" id="{B39C3CFF-F87D-9B8E-9DDB-ED97949600DB}"/>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1535309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Current living situation</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30</a:t>
            </a:fld>
            <a:endParaRPr lang="en-US"/>
          </a:p>
        </p:txBody>
      </p:sp>
      <p:sp>
        <p:nvSpPr>
          <p:cNvPr id="8" name="Content Placeholder 2">
            <a:extLst>
              <a:ext uri="{FF2B5EF4-FFF2-40B4-BE49-F238E27FC236}">
                <a16:creationId xmlns:a16="http://schemas.microsoft.com/office/drawing/2014/main" id="{2036801F-9249-E529-4583-9A9CBA042688}"/>
              </a:ext>
            </a:extLst>
          </p:cNvPr>
          <p:cNvSpPr txBox="1">
            <a:spLocks/>
          </p:cNvSpPr>
          <p:nvPr/>
        </p:nvSpPr>
        <p:spPr>
          <a:xfrm>
            <a:off x="838200" y="1463041"/>
            <a:ext cx="3780453" cy="4084320"/>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atin typeface="Barlow Semi Condensed Light"/>
              </a:rPr>
              <a:t>Where are they staying tonight – shelter, you don’t even have to ask!</a:t>
            </a:r>
          </a:p>
        </p:txBody>
      </p:sp>
      <p:pic>
        <p:nvPicPr>
          <p:cNvPr id="3" name="Picture 2" descr="desc">
            <a:extLst>
              <a:ext uri="{FF2B5EF4-FFF2-40B4-BE49-F238E27FC236}">
                <a16:creationId xmlns:a16="http://schemas.microsoft.com/office/drawing/2014/main" id="{BFD9CBC6-021C-6F89-6347-904CAD2313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89" t="20496" b="19814"/>
          <a:stretch/>
        </p:blipFill>
        <p:spPr bwMode="auto">
          <a:xfrm>
            <a:off x="4803149" y="1455575"/>
            <a:ext cx="6480897" cy="3946849"/>
          </a:xfrm>
          <a:prstGeom prst="rect">
            <a:avLst/>
          </a:prstGeom>
          <a:noFill/>
          <a:ln>
            <a:noFill/>
          </a:ln>
        </p:spPr>
      </p:pic>
      <p:sp>
        <p:nvSpPr>
          <p:cNvPr id="5" name="Footer Placeholder 8">
            <a:extLst>
              <a:ext uri="{FF2B5EF4-FFF2-40B4-BE49-F238E27FC236}">
                <a16:creationId xmlns:a16="http://schemas.microsoft.com/office/drawing/2014/main" id="{5107BDBE-4E2B-239E-198A-F0511FF2EF24}"/>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2210757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FCDE-E249-50D8-3735-6ACA8894535E}"/>
              </a:ext>
            </a:extLst>
          </p:cNvPr>
          <p:cNvSpPr>
            <a:spLocks noGrp="1"/>
          </p:cNvSpPr>
          <p:nvPr>
            <p:ph type="title"/>
          </p:nvPr>
        </p:nvSpPr>
        <p:spPr/>
        <p:txBody>
          <a:bodyPr/>
          <a:lstStyle/>
          <a:p>
            <a:r>
              <a:rPr lang="en-US"/>
              <a:t>4.12 Current Living situation</a:t>
            </a:r>
          </a:p>
        </p:txBody>
      </p:sp>
      <p:sp>
        <p:nvSpPr>
          <p:cNvPr id="8" name="Content Placeholder 7">
            <a:extLst>
              <a:ext uri="{FF2B5EF4-FFF2-40B4-BE49-F238E27FC236}">
                <a16:creationId xmlns:a16="http://schemas.microsoft.com/office/drawing/2014/main" id="{53696A88-345B-A368-461F-A8D8D7575E74}"/>
              </a:ext>
            </a:extLst>
          </p:cNvPr>
          <p:cNvSpPr>
            <a:spLocks noGrp="1"/>
          </p:cNvSpPr>
          <p:nvPr>
            <p:ph idx="1"/>
          </p:nvPr>
        </p:nvSpPr>
        <p:spPr>
          <a:xfrm>
            <a:off x="838200" y="1347408"/>
            <a:ext cx="9780104" cy="2806191"/>
          </a:xfrm>
        </p:spPr>
        <p:txBody>
          <a:bodyPr numCol="1">
            <a:normAutofit lnSpcReduction="10000"/>
          </a:bodyPr>
          <a:lstStyle/>
          <a:p>
            <a:r>
              <a:rPr lang="en-US" sz="2000"/>
              <a:t>Impact on chronicity</a:t>
            </a:r>
          </a:p>
          <a:p>
            <a:pPr lvl="1"/>
            <a:r>
              <a:rPr lang="en-US" sz="1800"/>
              <a:t>For many neighbors, this enrollment in IWS may be the only time they are connected to our homeless response system.</a:t>
            </a:r>
          </a:p>
          <a:p>
            <a:pPr lvl="2"/>
            <a:r>
              <a:rPr lang="en-US" sz="1800"/>
              <a:t>Housing programs are encouraged to use HMIS records to determine a client’s chronicity</a:t>
            </a:r>
          </a:p>
          <a:p>
            <a:pPr lvl="2"/>
            <a:r>
              <a:rPr lang="en-US" sz="1800"/>
              <a:t>Your data impacts a client’s ability to be housed with certain programs</a:t>
            </a:r>
          </a:p>
          <a:p>
            <a:pPr lvl="1"/>
            <a:r>
              <a:rPr lang="en-US" sz="1800"/>
              <a:t>The months where we engage these clients at IWS will count toward their eligibility for certain housing assistance programs if/when we connect them to our Coordinated Access System.</a:t>
            </a:r>
          </a:p>
          <a:p>
            <a:pPr lvl="2"/>
            <a:endParaRPr lang="en-US" sz="1800"/>
          </a:p>
          <a:p>
            <a:pPr lvl="2" indent="0">
              <a:buNone/>
            </a:pPr>
            <a:endParaRPr lang="en-US" sz="1800"/>
          </a:p>
        </p:txBody>
      </p:sp>
      <p:cxnSp>
        <p:nvCxnSpPr>
          <p:cNvPr id="10" name="Straight Connector 9">
            <a:extLst>
              <a:ext uri="{FF2B5EF4-FFF2-40B4-BE49-F238E27FC236}">
                <a16:creationId xmlns:a16="http://schemas.microsoft.com/office/drawing/2014/main" id="{EFB6D46D-FB59-EAD7-39DD-01DC9D4622A9}"/>
              </a:ext>
              <a:ext uri="{C183D7F6-B498-43B3-948B-1728B52AA6E4}">
                <adec:decorative xmlns:adec="http://schemas.microsoft.com/office/drawing/2017/decorative" val="1"/>
              </a:ext>
            </a:extLst>
          </p:cNvPr>
          <p:cNvCxnSpPr>
            <a:cxnSpLocks/>
          </p:cNvCxnSpPr>
          <p:nvPr/>
        </p:nvCxnSpPr>
        <p:spPr>
          <a:xfrm>
            <a:off x="838199" y="1744192"/>
            <a:ext cx="9394903"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BD8E6B6-31E3-644B-2F94-73BAD1820DB6}"/>
              </a:ext>
            </a:extLst>
          </p:cNvPr>
          <p:cNvGrpSpPr/>
          <p:nvPr/>
        </p:nvGrpSpPr>
        <p:grpSpPr>
          <a:xfrm>
            <a:off x="876080" y="4038206"/>
            <a:ext cx="914400" cy="1725771"/>
            <a:chOff x="2950873" y="4038206"/>
            <a:chExt cx="914400" cy="1725771"/>
          </a:xfrm>
        </p:grpSpPr>
        <p:pic>
          <p:nvPicPr>
            <p:cNvPr id="11" name="Graphic 10" descr="Flip calendar with solid fill">
              <a:extLst>
                <a:ext uri="{FF2B5EF4-FFF2-40B4-BE49-F238E27FC236}">
                  <a16:creationId xmlns:a16="http://schemas.microsoft.com/office/drawing/2014/main" id="{4EE3ADD3-740F-0E99-39A1-EA4F3ED516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50873" y="4038206"/>
              <a:ext cx="914400" cy="914400"/>
            </a:xfrm>
            <a:prstGeom prst="rect">
              <a:avLst/>
            </a:prstGeom>
          </p:spPr>
        </p:pic>
        <p:pic>
          <p:nvPicPr>
            <p:cNvPr id="12" name="Graphic 11" descr="Close with solid fill">
              <a:extLst>
                <a:ext uri="{FF2B5EF4-FFF2-40B4-BE49-F238E27FC236}">
                  <a16:creationId xmlns:a16="http://schemas.microsoft.com/office/drawing/2014/main" id="{F1EB1B8B-F38C-6996-5FDB-044EC741E1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0873" y="4849577"/>
              <a:ext cx="914400" cy="914400"/>
            </a:xfrm>
            <a:prstGeom prst="rect">
              <a:avLst/>
            </a:prstGeom>
          </p:spPr>
        </p:pic>
      </p:grpSp>
      <p:grpSp>
        <p:nvGrpSpPr>
          <p:cNvPr id="27" name="Group 26">
            <a:extLst>
              <a:ext uri="{FF2B5EF4-FFF2-40B4-BE49-F238E27FC236}">
                <a16:creationId xmlns:a16="http://schemas.microsoft.com/office/drawing/2014/main" id="{A0C444F6-5D97-F51D-9768-33949621304A}"/>
              </a:ext>
            </a:extLst>
          </p:cNvPr>
          <p:cNvGrpSpPr/>
          <p:nvPr/>
        </p:nvGrpSpPr>
        <p:grpSpPr>
          <a:xfrm>
            <a:off x="3034277" y="4038206"/>
            <a:ext cx="925137" cy="1725771"/>
            <a:chOff x="838199" y="4038206"/>
            <a:chExt cx="925137" cy="1725771"/>
          </a:xfrm>
        </p:grpSpPr>
        <p:pic>
          <p:nvPicPr>
            <p:cNvPr id="5" name="Graphic 4" descr="Flip calendar with solid fill">
              <a:extLst>
                <a:ext uri="{FF2B5EF4-FFF2-40B4-BE49-F238E27FC236}">
                  <a16:creationId xmlns:a16="http://schemas.microsoft.com/office/drawing/2014/main" id="{09EEFD9A-CDFB-0E69-0530-B072BD8C58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8936" y="4038206"/>
              <a:ext cx="914400" cy="914400"/>
            </a:xfrm>
            <a:prstGeom prst="rect">
              <a:avLst/>
            </a:prstGeom>
          </p:spPr>
        </p:pic>
        <p:pic>
          <p:nvPicPr>
            <p:cNvPr id="9" name="Graphic 8" descr="Checkmark with solid fill">
              <a:extLst>
                <a:ext uri="{FF2B5EF4-FFF2-40B4-BE49-F238E27FC236}">
                  <a16:creationId xmlns:a16="http://schemas.microsoft.com/office/drawing/2014/main" id="{47BF9C60-8DB1-A816-D2EF-BE0CDD5873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199" y="4849577"/>
              <a:ext cx="914400" cy="914400"/>
            </a:xfrm>
            <a:prstGeom prst="rect">
              <a:avLst/>
            </a:prstGeom>
          </p:spPr>
        </p:pic>
        <p:sp>
          <p:nvSpPr>
            <p:cNvPr id="13" name="Content Placeholder 2">
              <a:extLst>
                <a:ext uri="{FF2B5EF4-FFF2-40B4-BE49-F238E27FC236}">
                  <a16:creationId xmlns:a16="http://schemas.microsoft.com/office/drawing/2014/main" id="{3CF09626-A364-A079-EE49-610802C282E0}"/>
                </a:ext>
              </a:extLst>
            </p:cNvPr>
            <p:cNvSpPr txBox="1">
              <a:spLocks/>
            </p:cNvSpPr>
            <p:nvPr/>
          </p:nvSpPr>
          <p:spPr>
            <a:xfrm>
              <a:off x="991676" y="4474140"/>
              <a:ext cx="607445" cy="34417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accent4"/>
                  </a:solidFill>
                </a:rPr>
                <a:t>CLS</a:t>
              </a:r>
            </a:p>
          </p:txBody>
        </p:sp>
      </p:grpSp>
      <p:grpSp>
        <p:nvGrpSpPr>
          <p:cNvPr id="26" name="Group 25">
            <a:extLst>
              <a:ext uri="{FF2B5EF4-FFF2-40B4-BE49-F238E27FC236}">
                <a16:creationId xmlns:a16="http://schemas.microsoft.com/office/drawing/2014/main" id="{3B4C3F03-0A00-836D-C33B-80A40F6119BA}"/>
              </a:ext>
            </a:extLst>
          </p:cNvPr>
          <p:cNvGrpSpPr/>
          <p:nvPr/>
        </p:nvGrpSpPr>
        <p:grpSpPr>
          <a:xfrm>
            <a:off x="1884073" y="4038206"/>
            <a:ext cx="1056611" cy="1725771"/>
            <a:chOff x="1884073" y="4038206"/>
            <a:chExt cx="1056611" cy="1725771"/>
          </a:xfrm>
        </p:grpSpPr>
        <p:pic>
          <p:nvPicPr>
            <p:cNvPr id="6" name="Graphic 5" descr="Flip calendar with solid fill">
              <a:extLst>
                <a:ext uri="{FF2B5EF4-FFF2-40B4-BE49-F238E27FC236}">
                  <a16:creationId xmlns:a16="http://schemas.microsoft.com/office/drawing/2014/main" id="{B799BB8C-3F3E-6F2E-CF8D-57D6F43355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4073" y="4038206"/>
              <a:ext cx="914400" cy="914400"/>
            </a:xfrm>
            <a:prstGeom prst="rect">
              <a:avLst/>
            </a:prstGeom>
          </p:spPr>
        </p:pic>
        <p:pic>
          <p:nvPicPr>
            <p:cNvPr id="7" name="Graphic 6" descr="Checkmark with solid fill">
              <a:extLst>
                <a:ext uri="{FF2B5EF4-FFF2-40B4-BE49-F238E27FC236}">
                  <a16:creationId xmlns:a16="http://schemas.microsoft.com/office/drawing/2014/main" id="{BC09E503-2567-9822-EBF7-91E3FCC0D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6284" y="4849577"/>
              <a:ext cx="914400" cy="914400"/>
            </a:xfrm>
            <a:prstGeom prst="rect">
              <a:avLst/>
            </a:prstGeom>
          </p:spPr>
        </p:pic>
        <p:sp>
          <p:nvSpPr>
            <p:cNvPr id="14" name="Content Placeholder 2">
              <a:extLst>
                <a:ext uri="{FF2B5EF4-FFF2-40B4-BE49-F238E27FC236}">
                  <a16:creationId xmlns:a16="http://schemas.microsoft.com/office/drawing/2014/main" id="{B1805F2D-1174-0D27-9850-814ECE7C7476}"/>
                </a:ext>
              </a:extLst>
            </p:cNvPr>
            <p:cNvSpPr txBox="1">
              <a:spLocks/>
            </p:cNvSpPr>
            <p:nvPr/>
          </p:nvSpPr>
          <p:spPr>
            <a:xfrm>
              <a:off x="2034611" y="4475148"/>
              <a:ext cx="607445" cy="34417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accent4"/>
                  </a:solidFill>
                </a:rPr>
                <a:t>CLS</a:t>
              </a:r>
            </a:p>
          </p:txBody>
        </p:sp>
      </p:grpSp>
      <p:pic>
        <p:nvPicPr>
          <p:cNvPr id="19" name="Graphic 18" descr="Checkmark with solid fill">
            <a:extLst>
              <a:ext uri="{FF2B5EF4-FFF2-40B4-BE49-F238E27FC236}">
                <a16:creationId xmlns:a16="http://schemas.microsoft.com/office/drawing/2014/main" id="{23C32937-AEE6-4ECD-09A1-05B6FDDA73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45494" y="4196815"/>
            <a:ext cx="470294" cy="470294"/>
          </a:xfrm>
          <a:prstGeom prst="rect">
            <a:avLst/>
          </a:prstGeom>
        </p:spPr>
      </p:pic>
      <p:pic>
        <p:nvPicPr>
          <p:cNvPr id="20" name="Graphic 19" descr="Close with solid fill">
            <a:extLst>
              <a:ext uri="{FF2B5EF4-FFF2-40B4-BE49-F238E27FC236}">
                <a16:creationId xmlns:a16="http://schemas.microsoft.com/office/drawing/2014/main" id="{E6686CF4-99D2-6F51-6C81-A2CBEBEAD9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45494" y="4828581"/>
            <a:ext cx="470294" cy="470294"/>
          </a:xfrm>
          <a:prstGeom prst="rect">
            <a:avLst/>
          </a:prstGeom>
        </p:spPr>
      </p:pic>
      <p:sp>
        <p:nvSpPr>
          <p:cNvPr id="21" name="Content Placeholder 7">
            <a:extLst>
              <a:ext uri="{FF2B5EF4-FFF2-40B4-BE49-F238E27FC236}">
                <a16:creationId xmlns:a16="http://schemas.microsoft.com/office/drawing/2014/main" id="{9A68168D-EFC6-1C0B-6773-5E2D849CAD33}"/>
              </a:ext>
            </a:extLst>
          </p:cNvPr>
          <p:cNvSpPr txBox="1">
            <a:spLocks/>
          </p:cNvSpPr>
          <p:nvPr/>
        </p:nvSpPr>
        <p:spPr>
          <a:xfrm>
            <a:off x="6793194" y="4247107"/>
            <a:ext cx="5042731" cy="385938"/>
          </a:xfrm>
          <a:prstGeom prst="rect">
            <a:avLst/>
          </a:prstGeom>
        </p:spPr>
        <p:txBody>
          <a:bodyPr vert="horz" lIns="0" tIns="0" rIns="0" bIns="0" numCol="1" spcCol="274320" rtlCol="0">
            <a:norm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i="0" kern="1200" cap="all" spc="20" baseline="0">
                <a:solidFill>
                  <a:schemeClr val="tx2"/>
                </a:solidFill>
                <a:latin typeface="Barlow Semi Condensed SemiBold" pitchFamily="2" charset="77"/>
                <a:ea typeface="+mn-ea"/>
                <a:cs typeface="+mn-cs"/>
              </a:defRPr>
            </a:lvl1pPr>
            <a:lvl2pPr marL="0" indent="0" algn="l" defTabSz="914400" rtl="0" eaLnBrk="1" latinLnBrk="0" hangingPunct="1">
              <a:lnSpc>
                <a:spcPct val="100000"/>
              </a:lnSpc>
              <a:spcBef>
                <a:spcPts val="1100"/>
              </a:spcBef>
              <a:spcAft>
                <a:spcPts val="600"/>
              </a:spcAft>
              <a:buClr>
                <a:schemeClr val="accent4"/>
              </a:buClr>
              <a:buSzPct val="100000"/>
              <a:buFont typeface="System Font Regular"/>
              <a:buNone/>
              <a:defRPr sz="1600" b="1" i="0" kern="1200" baseline="0">
                <a:solidFill>
                  <a:srgbClr val="4F2C1D"/>
                </a:solidFill>
                <a:latin typeface="Barlow Semi Condensed SemiBold" pitchFamily="2" charset="77"/>
                <a:ea typeface="+mn-ea"/>
                <a:cs typeface="+mn-cs"/>
              </a:defRPr>
            </a:lvl2pPr>
            <a:lvl3pPr marL="0" indent="-13716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320040" indent="-137160" algn="l" defTabSz="914400" rtl="0" eaLnBrk="1" latinLnBrk="0" hangingPunct="1">
              <a:lnSpc>
                <a:spcPct val="90000"/>
              </a:lnSpc>
              <a:spcBef>
                <a:spcPts val="500"/>
              </a:spcBef>
              <a:buClr>
                <a:schemeClr val="accent6"/>
              </a:buClr>
              <a:buFont typeface="System Font Regular"/>
              <a:buChar char="-"/>
              <a:defRPr sz="10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en-US"/>
              <a:t>Homelessness documented for chronicity using IWS record</a:t>
            </a:r>
          </a:p>
        </p:txBody>
      </p:sp>
      <p:sp>
        <p:nvSpPr>
          <p:cNvPr id="22" name="Content Placeholder 7">
            <a:extLst>
              <a:ext uri="{FF2B5EF4-FFF2-40B4-BE49-F238E27FC236}">
                <a16:creationId xmlns:a16="http://schemas.microsoft.com/office/drawing/2014/main" id="{31BA2303-96D4-26B6-BA87-E95849B565E2}"/>
              </a:ext>
            </a:extLst>
          </p:cNvPr>
          <p:cNvSpPr txBox="1">
            <a:spLocks/>
          </p:cNvSpPr>
          <p:nvPr/>
        </p:nvSpPr>
        <p:spPr>
          <a:xfrm>
            <a:off x="6793194" y="4920839"/>
            <a:ext cx="5042731" cy="385938"/>
          </a:xfrm>
          <a:prstGeom prst="rect">
            <a:avLst/>
          </a:prstGeom>
        </p:spPr>
        <p:txBody>
          <a:bodyPr vert="horz" lIns="0" tIns="0" rIns="0" bIns="0" numCol="1" spcCol="274320" rtlCol="0">
            <a:normAutofit/>
          </a:bodyPr>
          <a:lstStyle>
            <a:defPPr>
              <a:defRPr lang="en-US"/>
            </a:defPPr>
            <a:lvl1pPr indent="0">
              <a:lnSpc>
                <a:spcPct val="100000"/>
              </a:lnSpc>
              <a:spcBef>
                <a:spcPts val="0"/>
              </a:spcBef>
              <a:spcAft>
                <a:spcPts val="1200"/>
              </a:spcAft>
              <a:buFont typeface="Arial" panose="020B0604020202020204" pitchFamily="34" charset="0"/>
              <a:buNone/>
              <a:defRPr sz="1600" b="1" i="0" cap="all" spc="20" baseline="0">
                <a:solidFill>
                  <a:schemeClr val="tx2"/>
                </a:solidFill>
                <a:latin typeface="Barlow Semi Condensed SemiBold" pitchFamily="2" charset="77"/>
              </a:defRPr>
            </a:lvl1pPr>
            <a:lvl2pPr marL="0" lvl="1" indent="0">
              <a:lnSpc>
                <a:spcPct val="120000"/>
              </a:lnSpc>
              <a:spcBef>
                <a:spcPts val="1100"/>
              </a:spcBef>
              <a:spcAft>
                <a:spcPts val="600"/>
              </a:spcAft>
              <a:buClr>
                <a:schemeClr val="accent4"/>
              </a:buClr>
              <a:buSzPct val="100000"/>
              <a:buFont typeface="System Font Regular"/>
              <a:buNone/>
              <a:defRPr sz="1600" b="1" i="0" baseline="0">
                <a:solidFill>
                  <a:srgbClr val="4F2C1D"/>
                </a:solidFill>
                <a:latin typeface="Barlow Semi Condensed SemiBold" pitchFamily="2" charset="77"/>
              </a:defRPr>
            </a:lvl2pPr>
            <a:lvl3pPr marL="0" indent="-137160">
              <a:lnSpc>
                <a:spcPct val="100000"/>
              </a:lnSpc>
              <a:spcBef>
                <a:spcPts val="600"/>
              </a:spcBef>
              <a:spcAft>
                <a:spcPts val="600"/>
              </a:spcAft>
              <a:buClr>
                <a:schemeClr val="accent4"/>
              </a:buClr>
              <a:buSzPct val="75000"/>
              <a:buFont typeface="Arial" panose="020B0604020202020204" pitchFamily="34" charset="0"/>
              <a:buChar char="•"/>
              <a:defRPr sz="1600" b="0" i="0" baseline="0">
                <a:solidFill>
                  <a:srgbClr val="4F2C1D"/>
                </a:solidFill>
                <a:latin typeface="Barlow Semi Condensed Light" pitchFamily="2" charset="77"/>
              </a:defRPr>
            </a:lvl3pPr>
            <a:lvl4pPr marL="228600" indent="-91440">
              <a:lnSpc>
                <a:spcPct val="90000"/>
              </a:lnSpc>
              <a:spcBef>
                <a:spcPts val="500"/>
              </a:spcBef>
              <a:buClr>
                <a:schemeClr val="accent6"/>
              </a:buClr>
              <a:buSzPct val="100000"/>
              <a:buFont typeface=".PingFang SC Regular"/>
              <a:buChar char="・"/>
              <a:defRPr sz="1400" b="0" i="0" baseline="0">
                <a:solidFill>
                  <a:srgbClr val="4F2C1D"/>
                </a:solidFill>
                <a:latin typeface="Barlow Semi Condensed Medium" pitchFamily="2" charset="77"/>
              </a:defRPr>
            </a:lvl4pPr>
            <a:lvl5pPr marL="320040" indent="-137160">
              <a:lnSpc>
                <a:spcPct val="90000"/>
              </a:lnSpc>
              <a:spcBef>
                <a:spcPts val="500"/>
              </a:spcBef>
              <a:buClr>
                <a:schemeClr val="accent6"/>
              </a:buClr>
              <a:buFont typeface="System Font Regular"/>
              <a:buChar char="-"/>
              <a:defRPr sz="1000" b="1" i="0" cap="all" spc="50" baseline="0">
                <a:solidFill>
                  <a:srgbClr val="4F2C1D"/>
                </a:solidFill>
                <a:latin typeface="Barlow Semi Condensed SemiBold"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US"/>
              <a:t>Homelessness NOT documented by IWS records</a:t>
            </a:r>
          </a:p>
        </p:txBody>
      </p:sp>
      <p:sp>
        <p:nvSpPr>
          <p:cNvPr id="24" name="Slide Number Placeholder 5">
            <a:extLst>
              <a:ext uri="{FF2B5EF4-FFF2-40B4-BE49-F238E27FC236}">
                <a16:creationId xmlns:a16="http://schemas.microsoft.com/office/drawing/2014/main" id="{B975F15E-54D6-388E-98A6-80FE00CBF71B}"/>
              </a:ext>
            </a:extLst>
          </p:cNvPr>
          <p:cNvSpPr>
            <a:spLocks noGrp="1"/>
          </p:cNvSpPr>
          <p:nvPr>
            <p:ph type="sldNum" sz="quarter" idx="4"/>
          </p:nvPr>
        </p:nvSpPr>
        <p:spPr>
          <a:xfrm>
            <a:off x="10962968" y="6356350"/>
            <a:ext cx="390832" cy="365125"/>
          </a:xfrm>
        </p:spPr>
        <p:txBody>
          <a:bodyPr/>
          <a:lstStyle/>
          <a:p>
            <a:fld id="{8737CBDC-B73C-41E0-BC9A-086AD86E1379}" type="slidenum">
              <a:rPr lang="en-US" smtClean="0"/>
              <a:pPr/>
              <a:t>31</a:t>
            </a:fld>
            <a:endParaRPr lang="en-US"/>
          </a:p>
        </p:txBody>
      </p:sp>
      <p:grpSp>
        <p:nvGrpSpPr>
          <p:cNvPr id="17" name="Group 16">
            <a:extLst>
              <a:ext uri="{FF2B5EF4-FFF2-40B4-BE49-F238E27FC236}">
                <a16:creationId xmlns:a16="http://schemas.microsoft.com/office/drawing/2014/main" id="{7DF7FA5F-F9A4-24EC-3BF9-6D766ED205CD}"/>
              </a:ext>
            </a:extLst>
          </p:cNvPr>
          <p:cNvGrpSpPr/>
          <p:nvPr/>
        </p:nvGrpSpPr>
        <p:grpSpPr>
          <a:xfrm>
            <a:off x="4017673" y="4038206"/>
            <a:ext cx="914400" cy="1725771"/>
            <a:chOff x="4017673" y="4038206"/>
            <a:chExt cx="914400" cy="1725771"/>
          </a:xfrm>
        </p:grpSpPr>
        <p:pic>
          <p:nvPicPr>
            <p:cNvPr id="3" name="Graphic 2" descr="Flip calendar with solid fill">
              <a:extLst>
                <a:ext uri="{FF2B5EF4-FFF2-40B4-BE49-F238E27FC236}">
                  <a16:creationId xmlns:a16="http://schemas.microsoft.com/office/drawing/2014/main" id="{22480D5B-CB64-A0B7-FC1D-EF978001C9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7673" y="4038206"/>
              <a:ext cx="914400" cy="914400"/>
            </a:xfrm>
            <a:prstGeom prst="rect">
              <a:avLst/>
            </a:prstGeom>
          </p:spPr>
        </p:pic>
        <p:pic>
          <p:nvPicPr>
            <p:cNvPr id="15" name="Graphic 14" descr="Close with solid fill">
              <a:extLst>
                <a:ext uri="{FF2B5EF4-FFF2-40B4-BE49-F238E27FC236}">
                  <a16:creationId xmlns:a16="http://schemas.microsoft.com/office/drawing/2014/main" id="{B04719F1-FFAC-0185-B913-FD87B13236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17673" y="4849577"/>
              <a:ext cx="914400" cy="914400"/>
            </a:xfrm>
            <a:prstGeom prst="rect">
              <a:avLst/>
            </a:prstGeom>
          </p:spPr>
        </p:pic>
      </p:grpSp>
      <p:sp>
        <p:nvSpPr>
          <p:cNvPr id="4" name="Footer Placeholder 8">
            <a:extLst>
              <a:ext uri="{FF2B5EF4-FFF2-40B4-BE49-F238E27FC236}">
                <a16:creationId xmlns:a16="http://schemas.microsoft.com/office/drawing/2014/main" id="{2030C616-D6C5-41C1-517F-268D68BD3E82}"/>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346122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Bed Night Services</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32</a:t>
            </a:fld>
            <a:endParaRPr lang="en-US"/>
          </a:p>
        </p:txBody>
      </p:sp>
      <p:sp>
        <p:nvSpPr>
          <p:cNvPr id="8" name="Content Placeholder 2">
            <a:extLst>
              <a:ext uri="{FF2B5EF4-FFF2-40B4-BE49-F238E27FC236}">
                <a16:creationId xmlns:a16="http://schemas.microsoft.com/office/drawing/2014/main" id="{2036801F-9249-E529-4583-9A9CBA042688}"/>
              </a:ext>
            </a:extLst>
          </p:cNvPr>
          <p:cNvSpPr txBox="1">
            <a:spLocks/>
          </p:cNvSpPr>
          <p:nvPr/>
        </p:nvSpPr>
        <p:spPr>
          <a:xfrm>
            <a:off x="838200" y="1386840"/>
            <a:ext cx="10515600" cy="4084320"/>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atin typeface="Barlow Semi Condensed Light"/>
              </a:rPr>
              <a:t>Separate from the enrollment – you must navigate to it after intake</a:t>
            </a:r>
          </a:p>
        </p:txBody>
      </p:sp>
      <p:pic>
        <p:nvPicPr>
          <p:cNvPr id="6" name="Picture 5" descr="desc">
            <a:extLst>
              <a:ext uri="{FF2B5EF4-FFF2-40B4-BE49-F238E27FC236}">
                <a16:creationId xmlns:a16="http://schemas.microsoft.com/office/drawing/2014/main" id="{436CE9CB-9708-E0D9-B02E-4351A98D76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96" t="19814" b="20155"/>
          <a:stretch/>
        </p:blipFill>
        <p:spPr bwMode="auto">
          <a:xfrm>
            <a:off x="4161980" y="1933406"/>
            <a:ext cx="6996404" cy="4240868"/>
          </a:xfrm>
          <a:prstGeom prst="rect">
            <a:avLst/>
          </a:prstGeom>
          <a:noFill/>
          <a:ln>
            <a:noFill/>
          </a:ln>
        </p:spPr>
      </p:pic>
      <p:sp>
        <p:nvSpPr>
          <p:cNvPr id="7" name="Rectangle 6">
            <a:extLst>
              <a:ext uri="{FF2B5EF4-FFF2-40B4-BE49-F238E27FC236}">
                <a16:creationId xmlns:a16="http://schemas.microsoft.com/office/drawing/2014/main" id="{D88999DC-6C2E-E58F-62FA-04FC5867051D}"/>
              </a:ext>
            </a:extLst>
          </p:cNvPr>
          <p:cNvSpPr/>
          <p:nvPr/>
        </p:nvSpPr>
        <p:spPr>
          <a:xfrm>
            <a:off x="875910" y="1965572"/>
            <a:ext cx="3006012" cy="38442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987DDF5-7542-812F-0EB0-3B70424A4287}"/>
              </a:ext>
            </a:extLst>
          </p:cNvPr>
          <p:cNvSpPr txBox="1"/>
          <p:nvPr/>
        </p:nvSpPr>
        <p:spPr>
          <a:xfrm>
            <a:off x="595852" y="2969284"/>
            <a:ext cx="3079351" cy="2677656"/>
          </a:xfrm>
          <a:prstGeom prst="rect">
            <a:avLst/>
          </a:prstGeom>
          <a:noFill/>
        </p:spPr>
        <p:txBody>
          <a:bodyPr wrap="square">
            <a:spAutoFit/>
          </a:bodyPr>
          <a:lstStyle/>
          <a:p>
            <a:pPr marL="742950" lvl="1" indent="-285750">
              <a:buFont typeface="Arial" panose="020B0604020202020204" pitchFamily="34" charset="0"/>
              <a:buChar char="•"/>
            </a:pPr>
            <a:r>
              <a:rPr lang="en-US" sz="2400">
                <a:latin typeface="Barlow Semi Condensed" panose="00000506000000000000" pitchFamily="2" charset="0"/>
              </a:rPr>
              <a:t>Click “Add New Service”</a:t>
            </a:r>
          </a:p>
          <a:p>
            <a:pPr marL="742950" lvl="1" indent="-285750">
              <a:buFont typeface="Arial" panose="020B0604020202020204" pitchFamily="34" charset="0"/>
              <a:buChar char="•"/>
            </a:pPr>
            <a:r>
              <a:rPr lang="en-US" sz="2400">
                <a:latin typeface="Barlow Semi Condensed" panose="00000506000000000000" pitchFamily="2" charset="0"/>
              </a:rPr>
              <a:t>Choose IWS Enrollment</a:t>
            </a:r>
          </a:p>
          <a:p>
            <a:pPr marL="742950" lvl="1" indent="-285750">
              <a:buFont typeface="Arial" panose="020B0604020202020204" pitchFamily="34" charset="0"/>
              <a:buChar char="•"/>
            </a:pPr>
            <a:r>
              <a:rPr lang="en-US" sz="2400">
                <a:latin typeface="Barlow Semi Condensed" panose="00000506000000000000" pitchFamily="2" charset="0"/>
              </a:rPr>
              <a:t>Confirm Date</a:t>
            </a:r>
          </a:p>
          <a:p>
            <a:pPr marL="742950" lvl="1" indent="-285750">
              <a:buFont typeface="Arial" panose="020B0604020202020204" pitchFamily="34" charset="0"/>
              <a:buChar char="•"/>
            </a:pPr>
            <a:r>
              <a:rPr lang="en-US" sz="2400">
                <a:latin typeface="Barlow Semi Condensed" panose="00000506000000000000" pitchFamily="2" charset="0"/>
              </a:rPr>
              <a:t>Select “Bed Night – Your Site”</a:t>
            </a:r>
          </a:p>
        </p:txBody>
      </p:sp>
      <p:sp>
        <p:nvSpPr>
          <p:cNvPr id="12" name="Title 1">
            <a:extLst>
              <a:ext uri="{FF2B5EF4-FFF2-40B4-BE49-F238E27FC236}">
                <a16:creationId xmlns:a16="http://schemas.microsoft.com/office/drawing/2014/main" id="{35BE1BA5-A0D1-F72C-49CC-08C22206E580}"/>
              </a:ext>
            </a:extLst>
          </p:cNvPr>
          <p:cNvSpPr txBox="1">
            <a:spLocks/>
          </p:cNvSpPr>
          <p:nvPr/>
        </p:nvSpPr>
        <p:spPr>
          <a:xfrm>
            <a:off x="1009582" y="2125883"/>
            <a:ext cx="2568249" cy="683090"/>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200" b="1" i="0" kern="1200" cap="all" baseline="0">
                <a:solidFill>
                  <a:srgbClr val="005583"/>
                </a:solidFill>
                <a:latin typeface="Barlow Semi Condensed SemiBold" pitchFamily="2" charset="77"/>
                <a:ea typeface="+mj-ea"/>
                <a:cs typeface="+mj-cs"/>
              </a:defRPr>
            </a:lvl1pPr>
          </a:lstStyle>
          <a:p>
            <a:pPr algn="ctr"/>
            <a:r>
              <a:rPr lang="en-US">
                <a:solidFill>
                  <a:schemeClr val="tx1"/>
                </a:solidFill>
              </a:rPr>
              <a:t>Steps</a:t>
            </a:r>
          </a:p>
        </p:txBody>
      </p:sp>
      <p:sp>
        <p:nvSpPr>
          <p:cNvPr id="3" name="Footer Placeholder 8">
            <a:extLst>
              <a:ext uri="{FF2B5EF4-FFF2-40B4-BE49-F238E27FC236}">
                <a16:creationId xmlns:a16="http://schemas.microsoft.com/office/drawing/2014/main" id="{7E5A34D1-4B5C-6C1E-7C91-0E61210C2D06}"/>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pic>
        <p:nvPicPr>
          <p:cNvPr id="4" name="Picture 3" descr="A list of names on a white background&#10;&#10;AI-generated content may be incorrect.">
            <a:extLst>
              <a:ext uri="{FF2B5EF4-FFF2-40B4-BE49-F238E27FC236}">
                <a16:creationId xmlns:a16="http://schemas.microsoft.com/office/drawing/2014/main" id="{B719E85F-EDBA-B6A9-B5A4-899580666824}"/>
              </a:ext>
            </a:extLst>
          </p:cNvPr>
          <p:cNvPicPr>
            <a:picLocks noChangeAspect="1"/>
          </p:cNvPicPr>
          <p:nvPr/>
        </p:nvPicPr>
        <p:blipFill>
          <a:blip r:embed="rId5"/>
          <a:stretch>
            <a:fillRect/>
          </a:stretch>
        </p:blipFill>
        <p:spPr>
          <a:xfrm>
            <a:off x="8912049" y="1041047"/>
            <a:ext cx="3286125" cy="2856794"/>
          </a:xfrm>
          <a:prstGeom prst="rect">
            <a:avLst/>
          </a:prstGeom>
        </p:spPr>
      </p:pic>
    </p:spTree>
    <p:extLst>
      <p:ext uri="{BB962C8B-B14F-4D97-AF65-F5344CB8AC3E}">
        <p14:creationId xmlns:p14="http://schemas.microsoft.com/office/powerpoint/2010/main" val="2190914062"/>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D60BF6-442F-874B-0655-4401D8CC680F}"/>
              </a:ext>
            </a:extLst>
          </p:cNvPr>
          <p:cNvSpPr>
            <a:spLocks noGrp="1"/>
          </p:cNvSpPr>
          <p:nvPr>
            <p:ph type="title"/>
          </p:nvPr>
        </p:nvSpPr>
        <p:spPr/>
        <p:txBody>
          <a:bodyPr/>
          <a:lstStyle/>
          <a:p>
            <a:r>
              <a:rPr lang="en-US"/>
              <a:t>Date of engagement</a:t>
            </a:r>
          </a:p>
        </p:txBody>
      </p:sp>
      <p:sp>
        <p:nvSpPr>
          <p:cNvPr id="4" name="Slide Number Placeholder 3">
            <a:extLst>
              <a:ext uri="{FF2B5EF4-FFF2-40B4-BE49-F238E27FC236}">
                <a16:creationId xmlns:a16="http://schemas.microsoft.com/office/drawing/2014/main" id="{082E1E64-4FB4-17CC-B4CC-1121C1BAB8E4}"/>
              </a:ext>
            </a:extLst>
          </p:cNvPr>
          <p:cNvSpPr>
            <a:spLocks noGrp="1"/>
          </p:cNvSpPr>
          <p:nvPr>
            <p:ph type="sldNum" sz="quarter" idx="4"/>
          </p:nvPr>
        </p:nvSpPr>
        <p:spPr/>
        <p:txBody>
          <a:bodyPr/>
          <a:lstStyle/>
          <a:p>
            <a:fld id="{8737CBDC-B73C-41E0-BC9A-086AD86E1379}" type="slidenum">
              <a:rPr lang="en-US" smtClean="0"/>
              <a:pPr/>
              <a:t>33</a:t>
            </a:fld>
            <a:endParaRPr lang="en-US"/>
          </a:p>
        </p:txBody>
      </p:sp>
      <p:sp>
        <p:nvSpPr>
          <p:cNvPr id="5" name="Footer Placeholder 4">
            <a:extLst>
              <a:ext uri="{FF2B5EF4-FFF2-40B4-BE49-F238E27FC236}">
                <a16:creationId xmlns:a16="http://schemas.microsoft.com/office/drawing/2014/main" id="{E82FA34C-E22A-2C94-E802-AE75739DE667}"/>
              </a:ext>
            </a:extLst>
          </p:cNvPr>
          <p:cNvSpPr>
            <a:spLocks noGrp="1"/>
          </p:cNvSpPr>
          <p:nvPr>
            <p:ph type="ftr" sz="quarter" idx="3"/>
          </p:nvPr>
        </p:nvSpPr>
        <p:spPr/>
        <p:txBody>
          <a:bodyPr/>
          <a:lstStyle/>
          <a:p>
            <a:r>
              <a:rPr lang="en-US">
                <a:latin typeface="Barlow Semi Condensed SemiBold"/>
              </a:rPr>
              <a:t>HMIS Inclement Weather Shelter</a:t>
            </a:r>
            <a:endParaRPr lang="en-US"/>
          </a:p>
          <a:p>
            <a:endParaRPr lang="en-US"/>
          </a:p>
        </p:txBody>
      </p:sp>
      <p:sp>
        <p:nvSpPr>
          <p:cNvPr id="8" name="Content Placeholder 2">
            <a:extLst>
              <a:ext uri="{FF2B5EF4-FFF2-40B4-BE49-F238E27FC236}">
                <a16:creationId xmlns:a16="http://schemas.microsoft.com/office/drawing/2014/main" id="{E0BC35F8-D415-0631-F634-42963211CADE}"/>
              </a:ext>
            </a:extLst>
          </p:cNvPr>
          <p:cNvSpPr txBox="1">
            <a:spLocks/>
          </p:cNvSpPr>
          <p:nvPr/>
        </p:nvSpPr>
        <p:spPr>
          <a:xfrm>
            <a:off x="838200" y="1463041"/>
            <a:ext cx="3807691" cy="119703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This element is required if a housing discussion occurred.</a:t>
            </a:r>
          </a:p>
        </p:txBody>
      </p:sp>
      <p:pic>
        <p:nvPicPr>
          <p:cNvPr id="12" name="Picture 11">
            <a:extLst>
              <a:ext uri="{FF2B5EF4-FFF2-40B4-BE49-F238E27FC236}">
                <a16:creationId xmlns:a16="http://schemas.microsoft.com/office/drawing/2014/main" id="{9A88B889-ACB2-50C4-B3D1-77B3D5EE30DD}"/>
              </a:ext>
            </a:extLst>
          </p:cNvPr>
          <p:cNvPicPr>
            <a:picLocks noChangeAspect="1"/>
          </p:cNvPicPr>
          <p:nvPr/>
        </p:nvPicPr>
        <p:blipFill>
          <a:blip r:embed="rId2"/>
          <a:stretch>
            <a:fillRect/>
          </a:stretch>
        </p:blipFill>
        <p:spPr>
          <a:xfrm>
            <a:off x="918493" y="2905051"/>
            <a:ext cx="10012119" cy="1085057"/>
          </a:xfrm>
          <a:prstGeom prst="rect">
            <a:avLst/>
          </a:prstGeom>
        </p:spPr>
      </p:pic>
    </p:spTree>
    <p:extLst>
      <p:ext uri="{BB962C8B-B14F-4D97-AF65-F5344CB8AC3E}">
        <p14:creationId xmlns:p14="http://schemas.microsoft.com/office/powerpoint/2010/main" val="4252865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083C4-BFA8-D3E1-41E0-D017F76764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F029CB-EF2D-B846-1A9E-59E1C664DB5F}"/>
              </a:ext>
            </a:extLst>
          </p:cNvPr>
          <p:cNvSpPr>
            <a:spLocks noGrp="1"/>
          </p:cNvSpPr>
          <p:nvPr>
            <p:ph type="title"/>
          </p:nvPr>
        </p:nvSpPr>
        <p:spPr/>
        <p:txBody>
          <a:bodyPr/>
          <a:lstStyle/>
          <a:p>
            <a:r>
              <a:rPr lang="en-US"/>
              <a:t>Project exit date</a:t>
            </a:r>
          </a:p>
        </p:txBody>
      </p:sp>
      <p:sp>
        <p:nvSpPr>
          <p:cNvPr id="4" name="Slide Number Placeholder 3">
            <a:extLst>
              <a:ext uri="{FF2B5EF4-FFF2-40B4-BE49-F238E27FC236}">
                <a16:creationId xmlns:a16="http://schemas.microsoft.com/office/drawing/2014/main" id="{CD5FB973-F639-AA54-5091-3A2B1E21240C}"/>
              </a:ext>
            </a:extLst>
          </p:cNvPr>
          <p:cNvSpPr>
            <a:spLocks noGrp="1"/>
          </p:cNvSpPr>
          <p:nvPr>
            <p:ph type="sldNum" sz="quarter" idx="4"/>
          </p:nvPr>
        </p:nvSpPr>
        <p:spPr/>
        <p:txBody>
          <a:bodyPr/>
          <a:lstStyle/>
          <a:p>
            <a:fld id="{8737CBDC-B73C-41E0-BC9A-086AD86E1379}" type="slidenum">
              <a:rPr lang="en-US" smtClean="0"/>
              <a:pPr/>
              <a:t>34</a:t>
            </a:fld>
            <a:endParaRPr lang="en-US"/>
          </a:p>
        </p:txBody>
      </p:sp>
      <p:sp>
        <p:nvSpPr>
          <p:cNvPr id="5" name="Footer Placeholder 4">
            <a:extLst>
              <a:ext uri="{FF2B5EF4-FFF2-40B4-BE49-F238E27FC236}">
                <a16:creationId xmlns:a16="http://schemas.microsoft.com/office/drawing/2014/main" id="{FB39D9DD-48CA-3A2A-9F2B-EB20471301DD}"/>
              </a:ext>
            </a:extLst>
          </p:cNvPr>
          <p:cNvSpPr>
            <a:spLocks noGrp="1"/>
          </p:cNvSpPr>
          <p:nvPr>
            <p:ph type="ftr" sz="quarter" idx="3"/>
          </p:nvPr>
        </p:nvSpPr>
        <p:spPr/>
        <p:txBody>
          <a:bodyPr/>
          <a:lstStyle/>
          <a:p>
            <a:r>
              <a:rPr lang="en-US">
                <a:latin typeface="Barlow Semi Condensed SemiBold"/>
              </a:rPr>
              <a:t>HMIS Inclement Weather Shelter</a:t>
            </a:r>
            <a:endParaRPr lang="en-US"/>
          </a:p>
          <a:p>
            <a:endParaRPr lang="en-US"/>
          </a:p>
        </p:txBody>
      </p:sp>
      <p:pic>
        <p:nvPicPr>
          <p:cNvPr id="7" name="Picture 6">
            <a:extLst>
              <a:ext uri="{FF2B5EF4-FFF2-40B4-BE49-F238E27FC236}">
                <a16:creationId xmlns:a16="http://schemas.microsoft.com/office/drawing/2014/main" id="{6068D913-6C6A-C304-A16F-7C1443717961}"/>
              </a:ext>
            </a:extLst>
          </p:cNvPr>
          <p:cNvPicPr>
            <a:picLocks noChangeAspect="1"/>
          </p:cNvPicPr>
          <p:nvPr/>
        </p:nvPicPr>
        <p:blipFill>
          <a:blip r:embed="rId2"/>
          <a:stretch>
            <a:fillRect/>
          </a:stretch>
        </p:blipFill>
        <p:spPr>
          <a:xfrm>
            <a:off x="642176" y="2962210"/>
            <a:ext cx="10907647" cy="933580"/>
          </a:xfrm>
          <a:prstGeom prst="rect">
            <a:avLst/>
          </a:prstGeom>
        </p:spPr>
      </p:pic>
      <p:sp>
        <p:nvSpPr>
          <p:cNvPr id="8" name="Content Placeholder 2">
            <a:extLst>
              <a:ext uri="{FF2B5EF4-FFF2-40B4-BE49-F238E27FC236}">
                <a16:creationId xmlns:a16="http://schemas.microsoft.com/office/drawing/2014/main" id="{AD4C05E3-F3F5-5676-8749-AFA3734042D1}"/>
              </a:ext>
            </a:extLst>
          </p:cNvPr>
          <p:cNvSpPr txBox="1">
            <a:spLocks/>
          </p:cNvSpPr>
          <p:nvPr/>
        </p:nvSpPr>
        <p:spPr>
          <a:xfrm>
            <a:off x="838200" y="1463041"/>
            <a:ext cx="3807691" cy="1197032"/>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400" b="0" i="0" kern="1200" cap="none" spc="0" baseline="0">
                <a:solidFill>
                  <a:schemeClr val="tx1"/>
                </a:solidFill>
                <a:latin typeface="Barlow Semi Condensed Light" pitchFamily="2" charset="77"/>
                <a:ea typeface="+mn-ea"/>
                <a:cs typeface="+mn-cs"/>
              </a:defRPr>
            </a:lvl1pPr>
            <a:lvl2pPr marL="182880" indent="-182880" algn="l" defTabSz="914400" rtl="0" eaLnBrk="1" latinLnBrk="0" hangingPunct="1">
              <a:lnSpc>
                <a:spcPct val="100000"/>
              </a:lnSpc>
              <a:spcBef>
                <a:spcPts val="1100"/>
              </a:spcBef>
              <a:spcAft>
                <a:spcPts val="1200"/>
              </a:spcAft>
              <a:buClr>
                <a:schemeClr val="accent4"/>
              </a:buClr>
              <a:buSzPct val="80000"/>
              <a:buFont typeface="Arial" panose="020B0604020202020204" pitchFamily="34" charset="0"/>
              <a:buChar char="•"/>
              <a:defRPr sz="2400" b="0" i="0" kern="1200" baseline="0">
                <a:solidFill>
                  <a:srgbClr val="4F2C1D"/>
                </a:solidFill>
                <a:latin typeface="Barlow Semi Condensed Light" pitchFamily="2" charset="77"/>
                <a:ea typeface="+mn-ea"/>
                <a:cs typeface="+mn-cs"/>
              </a:defRPr>
            </a:lvl2pPr>
            <a:lvl3pPr marL="91440" indent="-91440" algn="l" defTabSz="914400" rtl="0" eaLnBrk="1" latinLnBrk="0" hangingPunct="1">
              <a:lnSpc>
                <a:spcPct val="100000"/>
              </a:lnSpc>
              <a:spcBef>
                <a:spcPts val="600"/>
              </a:spcBef>
              <a:spcAft>
                <a:spcPts val="600"/>
              </a:spcAft>
              <a:buClr>
                <a:schemeClr val="accent4"/>
              </a:buClr>
              <a:buSzPct val="75000"/>
              <a:buFont typeface="Arial" panose="020B0604020202020204" pitchFamily="34" charset="0"/>
              <a:buChar char="•"/>
              <a:defRPr sz="1600" b="0" i="0" kern="1200" baseline="0">
                <a:solidFill>
                  <a:srgbClr val="4F2C1D"/>
                </a:solidFill>
                <a:latin typeface="Barlow Semi Condensed Light" pitchFamily="2" charset="77"/>
                <a:ea typeface="+mn-ea"/>
                <a:cs typeface="+mn-cs"/>
              </a:defRPr>
            </a:lvl3pPr>
            <a:lvl4pPr marL="228600" indent="-91440" algn="l" defTabSz="914400" rtl="0" eaLnBrk="1" latinLnBrk="0" hangingPunct="1">
              <a:lnSpc>
                <a:spcPct val="90000"/>
              </a:lnSpc>
              <a:spcBef>
                <a:spcPts val="500"/>
              </a:spcBef>
              <a:buClr>
                <a:schemeClr val="accent6"/>
              </a:buClr>
              <a:buSzPct val="100000"/>
              <a:buFont typeface=".PingFang SC Regular"/>
              <a:buChar char="・"/>
              <a:defRPr sz="1400" b="0" i="0" kern="1200" baseline="0">
                <a:solidFill>
                  <a:srgbClr val="4F2C1D"/>
                </a:solidFill>
                <a:latin typeface="Barlow Semi Condensed Medium" pitchFamily="2" charset="77"/>
                <a:ea typeface="+mn-ea"/>
                <a:cs typeface="+mn-cs"/>
              </a:defRPr>
            </a:lvl4pPr>
            <a:lvl5pPr marL="411480" indent="-137160" algn="l" defTabSz="914400" rtl="0" eaLnBrk="1" latinLnBrk="0" hangingPunct="1">
              <a:lnSpc>
                <a:spcPct val="90000"/>
              </a:lnSpc>
              <a:spcBef>
                <a:spcPts val="500"/>
              </a:spcBef>
              <a:buClr>
                <a:schemeClr val="accent6"/>
              </a:buClr>
              <a:buFont typeface="System Font Regular"/>
              <a:buChar char="-"/>
              <a:defRPr sz="1200" b="1" i="0" kern="1200" cap="all" spc="50" baseline="0">
                <a:solidFill>
                  <a:srgbClr val="4F2C1D"/>
                </a:solidFill>
                <a:latin typeface="Barlow Semi Condensed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atin typeface="Barlow Semi Condensed Light"/>
              </a:rPr>
              <a:t>When the enrollment is exited, the Exit Date will populate.</a:t>
            </a:r>
          </a:p>
        </p:txBody>
      </p:sp>
    </p:spTree>
    <p:extLst>
      <p:ext uri="{BB962C8B-B14F-4D97-AF65-F5344CB8AC3E}">
        <p14:creationId xmlns:p14="http://schemas.microsoft.com/office/powerpoint/2010/main" val="626238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6F73B-7098-61E4-DEED-3E6DA1371227}"/>
              </a:ext>
            </a:extLst>
          </p:cNvPr>
          <p:cNvSpPr>
            <a:spLocks noGrp="1"/>
          </p:cNvSpPr>
          <p:nvPr>
            <p:ph idx="1"/>
          </p:nvPr>
        </p:nvSpPr>
        <p:spPr>
          <a:xfrm>
            <a:off x="838200" y="1463041"/>
            <a:ext cx="10515600" cy="813628"/>
          </a:xfrm>
        </p:spPr>
        <p:txBody>
          <a:bodyPr/>
          <a:lstStyle/>
          <a:p>
            <a:pPr lvl="1"/>
            <a:r>
              <a:rPr lang="en-US"/>
              <a:t>Take pictures of critical documents and upload to Client Files</a:t>
            </a:r>
          </a:p>
          <a:p>
            <a:pPr marL="0" lvl="1" indent="0">
              <a:buNone/>
            </a:pPr>
            <a:endParaRPr lang="en-US"/>
          </a:p>
        </p:txBody>
      </p:sp>
      <p:sp>
        <p:nvSpPr>
          <p:cNvPr id="2" name="Title 1">
            <a:extLst>
              <a:ext uri="{FF2B5EF4-FFF2-40B4-BE49-F238E27FC236}">
                <a16:creationId xmlns:a16="http://schemas.microsoft.com/office/drawing/2014/main" id="{DAD543A1-8769-E33C-EF5F-F70632BF9E38}"/>
              </a:ext>
            </a:extLst>
          </p:cNvPr>
          <p:cNvSpPr>
            <a:spLocks noGrp="1"/>
          </p:cNvSpPr>
          <p:nvPr>
            <p:ph type="title"/>
          </p:nvPr>
        </p:nvSpPr>
        <p:spPr/>
        <p:txBody>
          <a:bodyPr/>
          <a:lstStyle/>
          <a:p>
            <a:r>
              <a:rPr lang="en-US"/>
              <a:t>Document Collection – if/when it makes sense</a:t>
            </a:r>
          </a:p>
        </p:txBody>
      </p:sp>
      <p:sp>
        <p:nvSpPr>
          <p:cNvPr id="10" name="Slide Number Placeholder 9">
            <a:extLst>
              <a:ext uri="{FF2B5EF4-FFF2-40B4-BE49-F238E27FC236}">
                <a16:creationId xmlns:a16="http://schemas.microsoft.com/office/drawing/2014/main" id="{BD9B5ACD-B1DB-5ED7-7127-49730FFFE690}"/>
              </a:ext>
            </a:extLst>
          </p:cNvPr>
          <p:cNvSpPr>
            <a:spLocks noGrp="1"/>
          </p:cNvSpPr>
          <p:nvPr>
            <p:ph type="sldNum" sz="quarter" idx="4"/>
          </p:nvPr>
        </p:nvSpPr>
        <p:spPr/>
        <p:txBody>
          <a:bodyPr/>
          <a:lstStyle/>
          <a:p>
            <a:fld id="{8737CBDC-B73C-41E0-BC9A-086AD86E1379}" type="slidenum">
              <a:rPr lang="en-US" smtClean="0"/>
              <a:pPr/>
              <a:t>35</a:t>
            </a:fld>
            <a:endParaRPr lang="en-US"/>
          </a:p>
        </p:txBody>
      </p:sp>
      <p:grpSp>
        <p:nvGrpSpPr>
          <p:cNvPr id="8" name="Group 7">
            <a:extLst>
              <a:ext uri="{FF2B5EF4-FFF2-40B4-BE49-F238E27FC236}">
                <a16:creationId xmlns:a16="http://schemas.microsoft.com/office/drawing/2014/main" id="{87E1F087-2FE9-7FC8-A2E3-0B786767B6E2}"/>
              </a:ext>
            </a:extLst>
          </p:cNvPr>
          <p:cNvGrpSpPr/>
          <p:nvPr/>
        </p:nvGrpSpPr>
        <p:grpSpPr>
          <a:xfrm>
            <a:off x="838200" y="2564048"/>
            <a:ext cx="2530151" cy="1784012"/>
            <a:chOff x="836645" y="2532497"/>
            <a:chExt cx="2530151" cy="1784012"/>
          </a:xfrm>
        </p:grpSpPr>
        <p:sp>
          <p:nvSpPr>
            <p:cNvPr id="5" name="Rectangle: Top Corners Rounded 4">
              <a:extLst>
                <a:ext uri="{FF2B5EF4-FFF2-40B4-BE49-F238E27FC236}">
                  <a16:creationId xmlns:a16="http://schemas.microsoft.com/office/drawing/2014/main" id="{66C1B659-842E-0FEE-E7B1-B35755B67CC3}"/>
                </a:ext>
              </a:extLst>
            </p:cNvPr>
            <p:cNvSpPr/>
            <p:nvPr/>
          </p:nvSpPr>
          <p:spPr>
            <a:xfrm rot="10800000">
              <a:off x="838200" y="2532497"/>
              <a:ext cx="2528596" cy="1784012"/>
            </a:xfrm>
            <a:prstGeom prst="round2SameRect">
              <a:avLst>
                <a:gd name="adj1" fmla="val 18759"/>
                <a:gd name="adj2" fmla="val 0"/>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DF05600-FCB1-735C-D059-6EBC35F78477}"/>
                </a:ext>
              </a:extLst>
            </p:cNvPr>
            <p:cNvCxnSpPr/>
            <p:nvPr/>
          </p:nvCxnSpPr>
          <p:spPr>
            <a:xfrm>
              <a:off x="836645" y="2532497"/>
              <a:ext cx="253015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22741A9-8E49-26C8-7A26-C78987A3C1A2}"/>
              </a:ext>
            </a:extLst>
          </p:cNvPr>
          <p:cNvGrpSpPr/>
          <p:nvPr/>
        </p:nvGrpSpPr>
        <p:grpSpPr>
          <a:xfrm>
            <a:off x="4312298" y="2564048"/>
            <a:ext cx="2530151" cy="1784012"/>
            <a:chOff x="836645" y="2532497"/>
            <a:chExt cx="2530151" cy="1784012"/>
          </a:xfrm>
        </p:grpSpPr>
        <p:sp>
          <p:nvSpPr>
            <p:cNvPr id="11" name="Rectangle: Top Corners Rounded 10">
              <a:extLst>
                <a:ext uri="{FF2B5EF4-FFF2-40B4-BE49-F238E27FC236}">
                  <a16:creationId xmlns:a16="http://schemas.microsoft.com/office/drawing/2014/main" id="{9BFE7B4F-FED2-6495-7E7F-C743F62FB79C}"/>
                </a:ext>
              </a:extLst>
            </p:cNvPr>
            <p:cNvSpPr/>
            <p:nvPr/>
          </p:nvSpPr>
          <p:spPr>
            <a:xfrm rot="10800000">
              <a:off x="838200" y="2532497"/>
              <a:ext cx="2528596" cy="1784012"/>
            </a:xfrm>
            <a:prstGeom prst="round2SameRect">
              <a:avLst>
                <a:gd name="adj1" fmla="val 18759"/>
                <a:gd name="adj2" fmla="val 0"/>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985F57C-2E33-6646-3784-1E337FB3ACD9}"/>
                </a:ext>
              </a:extLst>
            </p:cNvPr>
            <p:cNvCxnSpPr/>
            <p:nvPr/>
          </p:nvCxnSpPr>
          <p:spPr>
            <a:xfrm>
              <a:off x="836645" y="2532497"/>
              <a:ext cx="2530151"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B4B2575-3BBF-33B9-D0CB-2E42562CD765}"/>
              </a:ext>
            </a:extLst>
          </p:cNvPr>
          <p:cNvGrpSpPr/>
          <p:nvPr/>
        </p:nvGrpSpPr>
        <p:grpSpPr>
          <a:xfrm>
            <a:off x="7787950" y="2589961"/>
            <a:ext cx="2530151" cy="1784012"/>
            <a:chOff x="836645" y="2532497"/>
            <a:chExt cx="2530151" cy="1784012"/>
          </a:xfrm>
        </p:grpSpPr>
        <p:sp>
          <p:nvSpPr>
            <p:cNvPr id="14" name="Rectangle: Top Corners Rounded 13">
              <a:extLst>
                <a:ext uri="{FF2B5EF4-FFF2-40B4-BE49-F238E27FC236}">
                  <a16:creationId xmlns:a16="http://schemas.microsoft.com/office/drawing/2014/main" id="{7AFB6499-F2C2-B05D-6685-063B05FD7CC9}"/>
                </a:ext>
              </a:extLst>
            </p:cNvPr>
            <p:cNvSpPr/>
            <p:nvPr/>
          </p:nvSpPr>
          <p:spPr>
            <a:xfrm rot="10800000">
              <a:off x="838200" y="2532497"/>
              <a:ext cx="2528596" cy="1784012"/>
            </a:xfrm>
            <a:prstGeom prst="round2SameRect">
              <a:avLst>
                <a:gd name="adj1" fmla="val 18759"/>
                <a:gd name="adj2" fmla="val 0"/>
              </a:avLst>
            </a:prstGeom>
            <a:solidFill>
              <a:schemeClr val="bg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C6907A5-9CD5-C10B-6CAE-9250142DA212}"/>
                </a:ext>
              </a:extLst>
            </p:cNvPr>
            <p:cNvCxnSpPr/>
            <p:nvPr/>
          </p:nvCxnSpPr>
          <p:spPr>
            <a:xfrm>
              <a:off x="836645" y="2532497"/>
              <a:ext cx="253015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9034BB81-29CB-4F54-11F0-8E378ED9D198}"/>
              </a:ext>
            </a:extLst>
          </p:cNvPr>
          <p:cNvSpPr txBox="1">
            <a:spLocks/>
          </p:cNvSpPr>
          <p:nvPr/>
        </p:nvSpPr>
        <p:spPr>
          <a:xfrm>
            <a:off x="1037254" y="1976111"/>
            <a:ext cx="2128935" cy="683090"/>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200" b="1" i="0" kern="1200" cap="all" baseline="0">
                <a:solidFill>
                  <a:srgbClr val="005583"/>
                </a:solidFill>
                <a:latin typeface="Barlow Semi Condensed SemiBold" pitchFamily="2" charset="77"/>
                <a:ea typeface="+mj-ea"/>
                <a:cs typeface="+mj-cs"/>
              </a:defRPr>
            </a:lvl1pPr>
          </a:lstStyle>
          <a:p>
            <a:pPr algn="ctr"/>
            <a:r>
              <a:rPr lang="en-US" sz="2000"/>
              <a:t>Birth Certificates</a:t>
            </a:r>
          </a:p>
        </p:txBody>
      </p:sp>
      <p:sp>
        <p:nvSpPr>
          <p:cNvPr id="17" name="Title 1">
            <a:extLst>
              <a:ext uri="{FF2B5EF4-FFF2-40B4-BE49-F238E27FC236}">
                <a16:creationId xmlns:a16="http://schemas.microsoft.com/office/drawing/2014/main" id="{2EC91AE2-508B-C8A2-8E14-ABAB37654C8A}"/>
              </a:ext>
            </a:extLst>
          </p:cNvPr>
          <p:cNvSpPr txBox="1">
            <a:spLocks/>
          </p:cNvSpPr>
          <p:nvPr/>
        </p:nvSpPr>
        <p:spPr>
          <a:xfrm>
            <a:off x="4312296" y="1962178"/>
            <a:ext cx="2530153" cy="683090"/>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200" b="1" i="0" kern="1200" cap="all" baseline="0">
                <a:solidFill>
                  <a:srgbClr val="005583"/>
                </a:solidFill>
                <a:latin typeface="Barlow Semi Condensed SemiBold" pitchFamily="2" charset="77"/>
                <a:ea typeface="+mj-ea"/>
                <a:cs typeface="+mj-cs"/>
              </a:defRPr>
            </a:lvl1pPr>
          </a:lstStyle>
          <a:p>
            <a:pPr algn="ctr"/>
            <a:r>
              <a:rPr lang="en-US" sz="2000"/>
              <a:t>Drivers' licenses</a:t>
            </a:r>
          </a:p>
        </p:txBody>
      </p:sp>
      <p:sp>
        <p:nvSpPr>
          <p:cNvPr id="18" name="Title 1">
            <a:extLst>
              <a:ext uri="{FF2B5EF4-FFF2-40B4-BE49-F238E27FC236}">
                <a16:creationId xmlns:a16="http://schemas.microsoft.com/office/drawing/2014/main" id="{F729D563-168D-6D74-00F3-8782CAA12B7A}"/>
              </a:ext>
            </a:extLst>
          </p:cNvPr>
          <p:cNvSpPr txBox="1">
            <a:spLocks/>
          </p:cNvSpPr>
          <p:nvPr/>
        </p:nvSpPr>
        <p:spPr>
          <a:xfrm>
            <a:off x="7786395" y="1976111"/>
            <a:ext cx="2528596" cy="683090"/>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200" b="1" i="0" kern="1200" cap="all" baseline="0">
                <a:solidFill>
                  <a:srgbClr val="005583"/>
                </a:solidFill>
                <a:latin typeface="Barlow Semi Condensed SemiBold" pitchFamily="2" charset="77"/>
                <a:ea typeface="+mj-ea"/>
                <a:cs typeface="+mj-cs"/>
              </a:defRPr>
            </a:lvl1pPr>
          </a:lstStyle>
          <a:p>
            <a:pPr algn="ctr"/>
            <a:r>
              <a:rPr lang="en-US" sz="2000"/>
              <a:t>Social Security cards</a:t>
            </a:r>
          </a:p>
        </p:txBody>
      </p:sp>
      <p:pic>
        <p:nvPicPr>
          <p:cNvPr id="21" name="Picture 20">
            <a:extLst>
              <a:ext uri="{FF2B5EF4-FFF2-40B4-BE49-F238E27FC236}">
                <a16:creationId xmlns:a16="http://schemas.microsoft.com/office/drawing/2014/main" id="{7C2E3C76-8E00-EF41-5B0A-02B8B6424467}"/>
              </a:ext>
            </a:extLst>
          </p:cNvPr>
          <p:cNvPicPr>
            <a:picLocks noChangeAspect="1"/>
          </p:cNvPicPr>
          <p:nvPr/>
        </p:nvPicPr>
        <p:blipFill>
          <a:blip r:embed="rId3"/>
          <a:stretch>
            <a:fillRect/>
          </a:stretch>
        </p:blipFill>
        <p:spPr>
          <a:xfrm>
            <a:off x="1507233" y="2690852"/>
            <a:ext cx="1188976" cy="1582230"/>
          </a:xfrm>
          <a:prstGeom prst="rect">
            <a:avLst/>
          </a:prstGeom>
        </p:spPr>
      </p:pic>
      <p:pic>
        <p:nvPicPr>
          <p:cNvPr id="23" name="Picture 22">
            <a:extLst>
              <a:ext uri="{FF2B5EF4-FFF2-40B4-BE49-F238E27FC236}">
                <a16:creationId xmlns:a16="http://schemas.microsoft.com/office/drawing/2014/main" id="{90819CBA-ABF8-9598-AE56-49518281F66A}"/>
              </a:ext>
            </a:extLst>
          </p:cNvPr>
          <p:cNvPicPr>
            <a:picLocks noChangeAspect="1"/>
          </p:cNvPicPr>
          <p:nvPr/>
        </p:nvPicPr>
        <p:blipFill>
          <a:blip r:embed="rId4"/>
          <a:stretch>
            <a:fillRect/>
          </a:stretch>
        </p:blipFill>
        <p:spPr>
          <a:xfrm>
            <a:off x="4550860" y="2738263"/>
            <a:ext cx="2056137" cy="1368266"/>
          </a:xfrm>
          <a:prstGeom prst="rect">
            <a:avLst/>
          </a:prstGeom>
        </p:spPr>
      </p:pic>
      <p:pic>
        <p:nvPicPr>
          <p:cNvPr id="25" name="Picture 24">
            <a:extLst>
              <a:ext uri="{FF2B5EF4-FFF2-40B4-BE49-F238E27FC236}">
                <a16:creationId xmlns:a16="http://schemas.microsoft.com/office/drawing/2014/main" id="{9431ED68-8E62-67ED-5F1E-CBC7A64DA14A}"/>
              </a:ext>
            </a:extLst>
          </p:cNvPr>
          <p:cNvPicPr>
            <a:picLocks noChangeAspect="1"/>
          </p:cNvPicPr>
          <p:nvPr/>
        </p:nvPicPr>
        <p:blipFill>
          <a:blip r:embed="rId5"/>
          <a:stretch>
            <a:fillRect/>
          </a:stretch>
        </p:blipFill>
        <p:spPr>
          <a:xfrm>
            <a:off x="8022624" y="2789739"/>
            <a:ext cx="2056137" cy="1265315"/>
          </a:xfrm>
          <a:prstGeom prst="rect">
            <a:avLst/>
          </a:prstGeom>
        </p:spPr>
      </p:pic>
      <p:sp>
        <p:nvSpPr>
          <p:cNvPr id="26" name="Speech Bubble: Rectangle 25">
            <a:extLst>
              <a:ext uri="{FF2B5EF4-FFF2-40B4-BE49-F238E27FC236}">
                <a16:creationId xmlns:a16="http://schemas.microsoft.com/office/drawing/2014/main" id="{A4EEB250-B5A3-2BDE-1999-3789E6ECD8B1}"/>
              </a:ext>
            </a:extLst>
          </p:cNvPr>
          <p:cNvSpPr/>
          <p:nvPr/>
        </p:nvSpPr>
        <p:spPr>
          <a:xfrm>
            <a:off x="906768" y="4706138"/>
            <a:ext cx="10515599" cy="1377641"/>
          </a:xfrm>
          <a:prstGeom prst="wedgeRectCallout">
            <a:avLst>
              <a:gd name="adj1" fmla="val 963"/>
              <a:gd name="adj2" fmla="val -7751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1" indent="-285750">
              <a:buFont typeface="Arial" panose="020B0604020202020204" pitchFamily="34" charset="0"/>
              <a:buChar char="•"/>
            </a:pPr>
            <a:r>
              <a:rPr lang="en-US">
                <a:solidFill>
                  <a:schemeClr val="tx1"/>
                </a:solidFill>
                <a:latin typeface="Barlow" panose="00000500000000000000" pitchFamily="2" charset="0"/>
              </a:rPr>
              <a:t>Also offering the opportunity to save a copy of your ID documents</a:t>
            </a:r>
          </a:p>
          <a:p>
            <a:pPr marL="285750" lvl="1" indent="-285750">
              <a:buFont typeface="Arial" panose="020B0604020202020204" pitchFamily="34" charset="0"/>
              <a:buChar char="•"/>
            </a:pPr>
            <a:r>
              <a:rPr lang="en-US">
                <a:solidFill>
                  <a:schemeClr val="tx1"/>
                </a:solidFill>
                <a:latin typeface="Barlow" panose="00000500000000000000" pitchFamily="2" charset="0"/>
              </a:rPr>
              <a:t>It’s okay if you don’t have them / not required for entry to IWS</a:t>
            </a:r>
          </a:p>
          <a:p>
            <a:pPr marL="285750" lvl="1" indent="-285750">
              <a:buFont typeface="Arial" panose="020B0604020202020204" pitchFamily="34" charset="0"/>
              <a:buChar char="•"/>
            </a:pPr>
            <a:r>
              <a:rPr lang="en-US">
                <a:solidFill>
                  <a:schemeClr val="tx1"/>
                </a:solidFill>
                <a:latin typeface="Barlow" panose="00000500000000000000" pitchFamily="2" charset="0"/>
              </a:rPr>
              <a:t>Documents will be visible to other service providers </a:t>
            </a:r>
          </a:p>
          <a:p>
            <a:pPr marL="285750" lvl="1" indent="-285750">
              <a:buFont typeface="Arial" panose="020B0604020202020204" pitchFamily="34" charset="0"/>
              <a:buChar char="•"/>
            </a:pPr>
            <a:r>
              <a:rPr lang="en-US">
                <a:solidFill>
                  <a:schemeClr val="tx1"/>
                </a:solidFill>
                <a:latin typeface="Barlow" panose="00000500000000000000" pitchFamily="2" charset="0"/>
              </a:rPr>
              <a:t>If you’re connected to permanent housing in the future, this could assist with intake into that program</a:t>
            </a:r>
          </a:p>
        </p:txBody>
      </p:sp>
      <p:sp>
        <p:nvSpPr>
          <p:cNvPr id="6" name="Footer Placeholder 8">
            <a:extLst>
              <a:ext uri="{FF2B5EF4-FFF2-40B4-BE49-F238E27FC236}">
                <a16:creationId xmlns:a16="http://schemas.microsoft.com/office/drawing/2014/main" id="{E7F8592E-CED2-FCE0-5920-41E68F728337}"/>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829755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D521-2174-374F-B58B-09842DDD90E5}"/>
              </a:ext>
            </a:extLst>
          </p:cNvPr>
          <p:cNvSpPr>
            <a:spLocks noGrp="1"/>
          </p:cNvSpPr>
          <p:nvPr>
            <p:ph type="ctrTitle"/>
          </p:nvPr>
        </p:nvSpPr>
        <p:spPr/>
        <p:txBody>
          <a:bodyPr/>
          <a:lstStyle/>
          <a:p>
            <a:r>
              <a:rPr lang="en-US"/>
              <a:t>Questions?</a:t>
            </a:r>
          </a:p>
        </p:txBody>
      </p:sp>
      <p:sp>
        <p:nvSpPr>
          <p:cNvPr id="5" name="Subtitle 4">
            <a:extLst>
              <a:ext uri="{FF2B5EF4-FFF2-40B4-BE49-F238E27FC236}">
                <a16:creationId xmlns:a16="http://schemas.microsoft.com/office/drawing/2014/main" id="{5E242FF8-A03F-8AE8-3E91-ED14A36F8192}"/>
              </a:ext>
            </a:extLst>
          </p:cNvPr>
          <p:cNvSpPr>
            <a:spLocks noGrp="1"/>
          </p:cNvSpPr>
          <p:nvPr>
            <p:ph type="subTitle" idx="1"/>
          </p:nvPr>
        </p:nvSpPr>
        <p:spPr/>
        <p:txBody>
          <a:bodyPr/>
          <a:lstStyle/>
          <a:p>
            <a:endParaRPr lang="en-US"/>
          </a:p>
        </p:txBody>
      </p:sp>
      <p:sp>
        <p:nvSpPr>
          <p:cNvPr id="7" name="Slide Number Placeholder 6">
            <a:extLst>
              <a:ext uri="{FF2B5EF4-FFF2-40B4-BE49-F238E27FC236}">
                <a16:creationId xmlns:a16="http://schemas.microsoft.com/office/drawing/2014/main" id="{EA9D1720-AC31-8C58-B1C2-F64587FC5973}"/>
              </a:ext>
            </a:extLst>
          </p:cNvPr>
          <p:cNvSpPr>
            <a:spLocks noGrp="1"/>
          </p:cNvSpPr>
          <p:nvPr>
            <p:ph type="sldNum" sz="quarter" idx="4"/>
          </p:nvPr>
        </p:nvSpPr>
        <p:spPr/>
        <p:txBody>
          <a:bodyPr/>
          <a:lstStyle/>
          <a:p>
            <a:fld id="{8737CBDC-B73C-41E0-BC9A-086AD86E1379}" type="slidenum">
              <a:rPr lang="en-US" smtClean="0"/>
              <a:pPr/>
              <a:t>36</a:t>
            </a:fld>
            <a:endParaRPr lang="en-US"/>
          </a:p>
        </p:txBody>
      </p:sp>
      <p:sp>
        <p:nvSpPr>
          <p:cNvPr id="4" name="Footer Placeholder 8">
            <a:extLst>
              <a:ext uri="{FF2B5EF4-FFF2-40B4-BE49-F238E27FC236}">
                <a16:creationId xmlns:a16="http://schemas.microsoft.com/office/drawing/2014/main" id="{DA5FA570-8265-B523-F667-1B201C626202}"/>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165541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adlock on a circuit board&#10;&#10;AI-generated content may be incorrect.">
            <a:extLst>
              <a:ext uri="{FF2B5EF4-FFF2-40B4-BE49-F238E27FC236}">
                <a16:creationId xmlns:a16="http://schemas.microsoft.com/office/drawing/2014/main" id="{90B47719-C6DF-C920-2F16-50E0361DBCFC}"/>
              </a:ext>
            </a:extLst>
          </p:cNvPr>
          <p:cNvPicPr>
            <a:picLocks noChangeAspect="1"/>
          </p:cNvPicPr>
          <p:nvPr/>
        </p:nvPicPr>
        <p:blipFill>
          <a:blip r:embed="rId3"/>
          <a:srcRect l="24681" r="30430" b="2"/>
          <a:stretch>
            <a:fillRect/>
          </a:stretch>
        </p:blipFill>
        <p:spPr>
          <a:xfrm>
            <a:off x="838200" y="1463040"/>
            <a:ext cx="3657600" cy="4583151"/>
          </a:xfrm>
          <a:prstGeom prst="rect">
            <a:avLst/>
          </a:prstGeom>
          <a:noFill/>
        </p:spPr>
      </p:pic>
      <p:sp>
        <p:nvSpPr>
          <p:cNvPr id="5" name="Content Placeholder 4">
            <a:extLst>
              <a:ext uri="{FF2B5EF4-FFF2-40B4-BE49-F238E27FC236}">
                <a16:creationId xmlns:a16="http://schemas.microsoft.com/office/drawing/2014/main" id="{1FCB2199-D132-1BB0-3B1E-3B7BDE35503C}"/>
              </a:ext>
            </a:extLst>
          </p:cNvPr>
          <p:cNvSpPr>
            <a:spLocks noGrp="1"/>
          </p:cNvSpPr>
          <p:nvPr>
            <p:ph sz="half" idx="2"/>
          </p:nvPr>
        </p:nvSpPr>
        <p:spPr>
          <a:xfrm>
            <a:off x="5120952" y="1463040"/>
            <a:ext cx="6232848" cy="4583151"/>
          </a:xfrm>
        </p:spPr>
        <p:txBody>
          <a:bodyPr lIns="0">
            <a:normAutofit/>
          </a:bodyPr>
          <a:lstStyle/>
          <a:p>
            <a:pPr algn="ctr"/>
            <a:r>
              <a:rPr lang="en-US" sz="2400"/>
              <a:t>You're working with sensitive client data</a:t>
            </a:r>
          </a:p>
          <a:p>
            <a:pPr marL="640080" indent="-285750" algn="just">
              <a:buFont typeface="Wingdings" panose="05000000000000000000" pitchFamily="2" charset="2"/>
              <a:buChar char="ü"/>
            </a:pPr>
            <a:r>
              <a:rPr lang="en-US" sz="1800"/>
              <a:t>Access only what you need</a:t>
            </a:r>
          </a:p>
          <a:p>
            <a:pPr marL="640080" indent="-285750" algn="just">
              <a:buFont typeface="Wingdings" panose="05000000000000000000" pitchFamily="2" charset="2"/>
              <a:buChar char="ü"/>
            </a:pPr>
            <a:r>
              <a:rPr lang="en-US" sz="1800"/>
              <a:t>Keep passwords secure</a:t>
            </a:r>
          </a:p>
          <a:p>
            <a:pPr marL="640080" indent="-285750" algn="just">
              <a:buFont typeface="Wingdings" panose="05000000000000000000" pitchFamily="2" charset="2"/>
              <a:buChar char="ü"/>
            </a:pPr>
            <a:r>
              <a:rPr lang="en-US" sz="1800"/>
              <a:t>Never allow web browser to save your password</a:t>
            </a:r>
          </a:p>
          <a:p>
            <a:pPr marL="640080" indent="-285750" algn="just">
              <a:buFont typeface="Wingdings" panose="05000000000000000000" pitchFamily="2" charset="2"/>
              <a:buChar char="ü"/>
            </a:pPr>
            <a:r>
              <a:rPr lang="en-US" sz="1800"/>
              <a:t>Never share Login Information</a:t>
            </a:r>
          </a:p>
          <a:p>
            <a:pPr marL="640080" indent="-285750" algn="just">
              <a:buFont typeface="Wingdings" panose="05000000000000000000" pitchFamily="2" charset="2"/>
              <a:buChar char="ü"/>
            </a:pPr>
            <a:r>
              <a:rPr lang="en-US" sz="1800"/>
              <a:t>Log out when you're done</a:t>
            </a:r>
          </a:p>
          <a:p>
            <a:pPr marL="640080" indent="-285750" algn="just">
              <a:buFont typeface="Wingdings" panose="05000000000000000000" pitchFamily="2" charset="2"/>
              <a:buChar char="ü"/>
            </a:pPr>
            <a:r>
              <a:rPr lang="en-US" sz="1800"/>
              <a:t>Never share client info outside approved channels</a:t>
            </a:r>
          </a:p>
          <a:p>
            <a:pPr marL="640080" indent="-285750" algn="just">
              <a:buFont typeface="Wingdings" panose="05000000000000000000" pitchFamily="2" charset="2"/>
              <a:buChar char="ü"/>
            </a:pPr>
            <a:r>
              <a:rPr lang="en-US" sz="1800"/>
              <a:t>Report anything suspicious</a:t>
            </a:r>
          </a:p>
        </p:txBody>
      </p:sp>
      <p:sp>
        <p:nvSpPr>
          <p:cNvPr id="3" name="Title 2">
            <a:extLst>
              <a:ext uri="{FF2B5EF4-FFF2-40B4-BE49-F238E27FC236}">
                <a16:creationId xmlns:a16="http://schemas.microsoft.com/office/drawing/2014/main" id="{6CFF9174-A92F-8EDA-BB8C-4F1C79AF35F4}"/>
              </a:ext>
            </a:extLst>
          </p:cNvPr>
          <p:cNvSpPr>
            <a:spLocks noGrp="1"/>
          </p:cNvSpPr>
          <p:nvPr>
            <p:ph type="title"/>
          </p:nvPr>
        </p:nvSpPr>
        <p:spPr>
          <a:xfrm>
            <a:off x="838200" y="365126"/>
            <a:ext cx="10515600" cy="683090"/>
          </a:xfrm>
        </p:spPr>
        <p:txBody>
          <a:bodyPr anchor="b">
            <a:normAutofit/>
          </a:bodyPr>
          <a:lstStyle/>
          <a:p>
            <a:r>
              <a:rPr lang="en-US"/>
              <a:t>Privacy, Security &amp; Ethics</a:t>
            </a:r>
          </a:p>
        </p:txBody>
      </p:sp>
      <p:sp>
        <p:nvSpPr>
          <p:cNvPr id="4" name="Slide Number Placeholder 3">
            <a:extLst>
              <a:ext uri="{FF2B5EF4-FFF2-40B4-BE49-F238E27FC236}">
                <a16:creationId xmlns:a16="http://schemas.microsoft.com/office/drawing/2014/main" id="{52D442A1-7682-1E2A-66ED-35AEE87B6DB0}"/>
              </a:ext>
            </a:extLst>
          </p:cNvPr>
          <p:cNvSpPr>
            <a:spLocks noGrp="1"/>
          </p:cNvSpPr>
          <p:nvPr>
            <p:ph type="sldNum" sz="quarter" idx="4"/>
          </p:nvPr>
        </p:nvSpPr>
        <p:spPr>
          <a:xfrm>
            <a:off x="10962968" y="6356350"/>
            <a:ext cx="390832" cy="365125"/>
          </a:xfrm>
        </p:spPr>
        <p:txBody>
          <a:bodyPr anchor="ctr">
            <a:normAutofit/>
          </a:bodyPr>
          <a:lstStyle/>
          <a:p>
            <a:pPr>
              <a:spcAft>
                <a:spcPts val="600"/>
              </a:spcAft>
            </a:pPr>
            <a:fld id="{8737CBDC-B73C-41E0-BC9A-086AD86E1379}" type="slidenum">
              <a:rPr lang="en-US" smtClean="0"/>
              <a:pPr>
                <a:spcAft>
                  <a:spcPts val="600"/>
                </a:spcAft>
              </a:pPr>
              <a:t>4</a:t>
            </a:fld>
            <a:endParaRPr lang="en-US"/>
          </a:p>
        </p:txBody>
      </p:sp>
      <p:sp>
        <p:nvSpPr>
          <p:cNvPr id="17" name="Footer Placeholder 5">
            <a:extLst>
              <a:ext uri="{FF2B5EF4-FFF2-40B4-BE49-F238E27FC236}">
                <a16:creationId xmlns:a16="http://schemas.microsoft.com/office/drawing/2014/main" id="{DF232B7F-342E-F559-9938-2C932989BE0A}"/>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3483589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213776-9370-C89A-BE44-07B05FFC48DC}"/>
              </a:ext>
            </a:extLst>
          </p:cNvPr>
          <p:cNvSpPr>
            <a:spLocks noGrp="1"/>
          </p:cNvSpPr>
          <p:nvPr>
            <p:ph sz="half" idx="1"/>
          </p:nvPr>
        </p:nvSpPr>
        <p:spPr/>
        <p:txBody>
          <a:bodyPr vert="horz" lIns="0" tIns="0" rIns="0" bIns="0" rtlCol="0" anchor="t">
            <a:normAutofit/>
          </a:bodyPr>
          <a:lstStyle/>
          <a:p>
            <a:r>
              <a:rPr lang="en-US" sz="2000" b="0">
                <a:latin typeface="Barlow Semi Condensed SemiBold"/>
              </a:rPr>
              <a:t>Privacy Notice:</a:t>
            </a:r>
          </a:p>
          <a:p>
            <a:pPr marL="342900" indent="-342900">
              <a:buChar char="•"/>
            </a:pPr>
            <a:r>
              <a:rPr lang="en-US" sz="2000" b="0">
                <a:latin typeface="Barlow Semi Condensed SemiBold"/>
              </a:rPr>
              <a:t>Available on the website</a:t>
            </a:r>
            <a:endParaRPr lang="en-US" sz="2000" b="0"/>
          </a:p>
          <a:p>
            <a:pPr marL="342900" indent="-342900">
              <a:buChar char="•"/>
            </a:pPr>
            <a:r>
              <a:rPr lang="en-US" sz="2000" b="0">
                <a:latin typeface="Barlow Semi Condensed SemiBold"/>
              </a:rPr>
              <a:t>Must be posted in a visible location wherever data is being collected</a:t>
            </a:r>
          </a:p>
          <a:p>
            <a:pPr marL="342900" indent="-342900">
              <a:buChar char="•"/>
            </a:pPr>
            <a:r>
              <a:rPr lang="en-US" sz="2000" b="0">
                <a:latin typeface="Barlow Semi Condensed SemiBold"/>
              </a:rPr>
              <a:t>Must be posted in </a:t>
            </a:r>
            <a:r>
              <a:rPr lang="en-US" sz="2000" b="0" err="1">
                <a:latin typeface="Barlow Semi Condensed SemiBold"/>
              </a:rPr>
              <a:t>english</a:t>
            </a:r>
            <a:r>
              <a:rPr lang="en-US" sz="2000" b="0">
                <a:latin typeface="Barlow Semi Condensed SemiBold"/>
              </a:rPr>
              <a:t> and </a:t>
            </a:r>
            <a:r>
              <a:rPr lang="en-US" sz="2000" b="0" err="1">
                <a:latin typeface="Barlow Semi Condensed SemiBold"/>
              </a:rPr>
              <a:t>spanish</a:t>
            </a:r>
          </a:p>
        </p:txBody>
      </p:sp>
      <p:sp>
        <p:nvSpPr>
          <p:cNvPr id="3" name="Content Placeholder 2">
            <a:extLst>
              <a:ext uri="{FF2B5EF4-FFF2-40B4-BE49-F238E27FC236}">
                <a16:creationId xmlns:a16="http://schemas.microsoft.com/office/drawing/2014/main" id="{A94F7E64-A573-DEF3-B6EA-DB82C539C0FB}"/>
              </a:ext>
            </a:extLst>
          </p:cNvPr>
          <p:cNvSpPr>
            <a:spLocks noGrp="1"/>
          </p:cNvSpPr>
          <p:nvPr>
            <p:ph sz="half" idx="2"/>
          </p:nvPr>
        </p:nvSpPr>
        <p:spPr/>
        <p:txBody>
          <a:bodyPr vert="horz" lIns="0" tIns="0" rIns="0" bIns="0" rtlCol="0" anchor="t">
            <a:normAutofit/>
          </a:bodyPr>
          <a:lstStyle/>
          <a:p>
            <a:r>
              <a:rPr lang="en-US" sz="2000" b="0">
                <a:latin typeface="Barlow Semi Condensed SemiBold"/>
              </a:rPr>
              <a:t>Privacy Policy:</a:t>
            </a:r>
          </a:p>
          <a:p>
            <a:pPr marL="342900" indent="-342900">
              <a:buChar char="•"/>
            </a:pPr>
            <a:r>
              <a:rPr lang="en-US" sz="2000" b="0">
                <a:latin typeface="Barlow Semi Condensed SemiBold"/>
              </a:rPr>
              <a:t>Full text available on the website</a:t>
            </a:r>
          </a:p>
          <a:p>
            <a:pPr marL="342900" indent="-342900">
              <a:buChar char="•"/>
            </a:pPr>
            <a:r>
              <a:rPr lang="en-US" sz="2000" b="0">
                <a:latin typeface="Barlow Semi Condensed SemiBold"/>
              </a:rPr>
              <a:t>Explains why data is collected and how it is used</a:t>
            </a:r>
          </a:p>
          <a:p>
            <a:pPr marL="342900" indent="-342900">
              <a:buChar char="•"/>
            </a:pPr>
            <a:r>
              <a:rPr lang="en-US" sz="2000" b="0">
                <a:latin typeface="Barlow Semi Condensed SemiBold"/>
              </a:rPr>
              <a:t>Defines privacy standards for any organization utilizing </a:t>
            </a:r>
            <a:r>
              <a:rPr lang="en-US" sz="2000" b="0" err="1">
                <a:latin typeface="Barlow Semi Condensed SemiBold"/>
              </a:rPr>
              <a:t>hmis</a:t>
            </a:r>
            <a:endParaRPr lang="en-US" sz="2000" b="0">
              <a:latin typeface="Barlow Semi Condensed SemiBold"/>
            </a:endParaRPr>
          </a:p>
          <a:p>
            <a:pPr marL="342900" indent="-342900">
              <a:buChar char="•"/>
            </a:pPr>
            <a:r>
              <a:rPr lang="en-US" sz="2000" b="0">
                <a:latin typeface="Barlow Semi Condensed SemiBold"/>
              </a:rPr>
              <a:t>Defines when and how Personally Identifiable information can be shared</a:t>
            </a:r>
            <a:endParaRPr lang="en-US" sz="2000" b="0"/>
          </a:p>
        </p:txBody>
      </p:sp>
      <p:sp>
        <p:nvSpPr>
          <p:cNvPr id="4" name="Title 3">
            <a:extLst>
              <a:ext uri="{FF2B5EF4-FFF2-40B4-BE49-F238E27FC236}">
                <a16:creationId xmlns:a16="http://schemas.microsoft.com/office/drawing/2014/main" id="{08E3B3C3-7B4D-A9CE-4100-7B0D7BFCD4D6}"/>
              </a:ext>
            </a:extLst>
          </p:cNvPr>
          <p:cNvSpPr>
            <a:spLocks noGrp="1"/>
          </p:cNvSpPr>
          <p:nvPr>
            <p:ph type="title"/>
          </p:nvPr>
        </p:nvSpPr>
        <p:spPr/>
        <p:txBody>
          <a:bodyPr/>
          <a:lstStyle/>
          <a:p>
            <a:r>
              <a:rPr lang="en-US" dirty="0">
                <a:latin typeface="Barlow Semi Condensed SemiBold"/>
              </a:rPr>
              <a:t>privacy notices &amp; privacy policy</a:t>
            </a:r>
            <a:endParaRPr lang="en-US" dirty="0"/>
          </a:p>
        </p:txBody>
      </p:sp>
      <p:sp>
        <p:nvSpPr>
          <p:cNvPr id="5" name="Slide Number Placeholder 4">
            <a:extLst>
              <a:ext uri="{FF2B5EF4-FFF2-40B4-BE49-F238E27FC236}">
                <a16:creationId xmlns:a16="http://schemas.microsoft.com/office/drawing/2014/main" id="{D3A67580-92CE-2B85-B91F-E4BB8490AB5A}"/>
              </a:ext>
            </a:extLst>
          </p:cNvPr>
          <p:cNvSpPr>
            <a:spLocks noGrp="1"/>
          </p:cNvSpPr>
          <p:nvPr>
            <p:ph type="sldNum" sz="quarter" idx="4"/>
          </p:nvPr>
        </p:nvSpPr>
        <p:spPr/>
        <p:txBody>
          <a:bodyPr/>
          <a:lstStyle/>
          <a:p>
            <a:fld id="{8737CBDC-B73C-41E0-BC9A-086AD86E1379}" type="slidenum">
              <a:rPr lang="en-US" smtClean="0"/>
              <a:pPr/>
              <a:t>5</a:t>
            </a:fld>
            <a:endParaRPr lang="en-US"/>
          </a:p>
        </p:txBody>
      </p:sp>
      <p:sp>
        <p:nvSpPr>
          <p:cNvPr id="6" name="Footer Placeholder 5">
            <a:extLst>
              <a:ext uri="{FF2B5EF4-FFF2-40B4-BE49-F238E27FC236}">
                <a16:creationId xmlns:a16="http://schemas.microsoft.com/office/drawing/2014/main" id="{C98DF0B8-2938-8F73-F916-BCD9062B2BBC}"/>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37324289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2A19-2B89-1CE9-3B4E-07B10E386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24A1E-4975-301B-5693-1CFBB89E643D}"/>
              </a:ext>
            </a:extLst>
          </p:cNvPr>
          <p:cNvSpPr>
            <a:spLocks noGrp="1"/>
          </p:cNvSpPr>
          <p:nvPr>
            <p:ph type="ctrTitle"/>
          </p:nvPr>
        </p:nvSpPr>
        <p:spPr/>
        <p:txBody>
          <a:bodyPr/>
          <a:lstStyle/>
          <a:p>
            <a:r>
              <a:rPr lang="en-US"/>
              <a:t>Data Entry Process Reminders</a:t>
            </a:r>
          </a:p>
        </p:txBody>
      </p:sp>
      <p:sp>
        <p:nvSpPr>
          <p:cNvPr id="5" name="Subtitle 4">
            <a:extLst>
              <a:ext uri="{FF2B5EF4-FFF2-40B4-BE49-F238E27FC236}">
                <a16:creationId xmlns:a16="http://schemas.microsoft.com/office/drawing/2014/main" id="{499AF6F1-71C4-E7E5-1AB0-4914BC7CA6D9}"/>
              </a:ext>
            </a:extLst>
          </p:cNvPr>
          <p:cNvSpPr>
            <a:spLocks noGrp="1"/>
          </p:cNvSpPr>
          <p:nvPr>
            <p:ph type="subTitle" idx="1"/>
          </p:nvPr>
        </p:nvSpPr>
        <p:spPr/>
        <p:txBody>
          <a:bodyPr/>
          <a:lstStyle/>
          <a:p>
            <a:r>
              <a:rPr lang="en-US"/>
              <a:t>Emergency Shelter Night-by-Night Data</a:t>
            </a:r>
          </a:p>
        </p:txBody>
      </p:sp>
      <p:sp>
        <p:nvSpPr>
          <p:cNvPr id="7" name="Slide Number Placeholder 6">
            <a:extLst>
              <a:ext uri="{FF2B5EF4-FFF2-40B4-BE49-F238E27FC236}">
                <a16:creationId xmlns:a16="http://schemas.microsoft.com/office/drawing/2014/main" id="{D5C812F0-E74E-6280-C173-77DA9298D12D}"/>
              </a:ext>
            </a:extLst>
          </p:cNvPr>
          <p:cNvSpPr>
            <a:spLocks noGrp="1"/>
          </p:cNvSpPr>
          <p:nvPr>
            <p:ph type="sldNum" sz="quarter" idx="4"/>
          </p:nvPr>
        </p:nvSpPr>
        <p:spPr/>
        <p:txBody>
          <a:bodyPr/>
          <a:lstStyle/>
          <a:p>
            <a:fld id="{8737CBDC-B73C-41E0-BC9A-086AD86E1379}" type="slidenum">
              <a:rPr lang="en-US" smtClean="0"/>
              <a:pPr/>
              <a:t>6</a:t>
            </a:fld>
            <a:endParaRPr lang="en-US"/>
          </a:p>
        </p:txBody>
      </p:sp>
      <p:sp>
        <p:nvSpPr>
          <p:cNvPr id="3" name="Footer Placeholder 8">
            <a:extLst>
              <a:ext uri="{FF2B5EF4-FFF2-40B4-BE49-F238E27FC236}">
                <a16:creationId xmlns:a16="http://schemas.microsoft.com/office/drawing/2014/main" id="{EB2F0ABE-0FA3-D83D-7DCD-9B5A32F8F97D}"/>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4200222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D8C5E0F-3F64-17BC-5018-F2555D5056C0}"/>
              </a:ext>
            </a:extLst>
          </p:cNvPr>
          <p:cNvSpPr>
            <a:spLocks noGrp="1"/>
          </p:cNvSpPr>
          <p:nvPr>
            <p:ph idx="1"/>
          </p:nvPr>
        </p:nvSpPr>
        <p:spPr>
          <a:xfrm>
            <a:off x="838200" y="1407302"/>
            <a:ext cx="10515600" cy="331471"/>
          </a:xfrm>
        </p:spPr>
        <p:txBody>
          <a:bodyPr/>
          <a:lstStyle/>
          <a:p>
            <a:r>
              <a:rPr lang="en-US"/>
              <a:t>At a glance</a:t>
            </a:r>
          </a:p>
        </p:txBody>
      </p:sp>
      <p:sp>
        <p:nvSpPr>
          <p:cNvPr id="6" name="Title 5">
            <a:extLst>
              <a:ext uri="{FF2B5EF4-FFF2-40B4-BE49-F238E27FC236}">
                <a16:creationId xmlns:a16="http://schemas.microsoft.com/office/drawing/2014/main" id="{64C18CCF-96C9-FD17-39A1-0FFD7FF991BE}"/>
              </a:ext>
            </a:extLst>
          </p:cNvPr>
          <p:cNvSpPr>
            <a:spLocks noGrp="1"/>
          </p:cNvSpPr>
          <p:nvPr>
            <p:ph type="title"/>
          </p:nvPr>
        </p:nvSpPr>
        <p:spPr/>
        <p:txBody>
          <a:bodyPr/>
          <a:lstStyle/>
          <a:p>
            <a:r>
              <a:rPr lang="en-US"/>
              <a:t>Data Collection Process</a:t>
            </a:r>
          </a:p>
        </p:txBody>
      </p:sp>
      <p:sp>
        <p:nvSpPr>
          <p:cNvPr id="4" name="Slide Number Placeholder 3">
            <a:extLst>
              <a:ext uri="{FF2B5EF4-FFF2-40B4-BE49-F238E27FC236}">
                <a16:creationId xmlns:a16="http://schemas.microsoft.com/office/drawing/2014/main" id="{DACF2ADA-631F-7385-D502-5FCF0C48D2A3}"/>
              </a:ext>
            </a:extLst>
          </p:cNvPr>
          <p:cNvSpPr>
            <a:spLocks noGrp="1"/>
          </p:cNvSpPr>
          <p:nvPr>
            <p:ph type="sldNum" sz="quarter" idx="4"/>
          </p:nvPr>
        </p:nvSpPr>
        <p:spPr/>
        <p:txBody>
          <a:bodyPr/>
          <a:lstStyle/>
          <a:p>
            <a:fld id="{8737CBDC-B73C-41E0-BC9A-086AD86E1379}" type="slidenum">
              <a:rPr lang="en-US" smtClean="0"/>
              <a:pPr/>
              <a:t>7</a:t>
            </a:fld>
            <a:endParaRPr lang="en-US"/>
          </a:p>
        </p:txBody>
      </p:sp>
      <p:graphicFrame>
        <p:nvGraphicFramePr>
          <p:cNvPr id="10" name="Content Placeholder 5">
            <a:extLst>
              <a:ext uri="{FF2B5EF4-FFF2-40B4-BE49-F238E27FC236}">
                <a16:creationId xmlns:a16="http://schemas.microsoft.com/office/drawing/2014/main" id="{0172E642-8BF8-7AAF-12BF-B5A9842A3487}"/>
              </a:ext>
            </a:extLst>
          </p:cNvPr>
          <p:cNvGraphicFramePr>
            <a:graphicFrameLocks/>
          </p:cNvGraphicFramePr>
          <p:nvPr>
            <p:extLst>
              <p:ext uri="{D42A27DB-BD31-4B8C-83A1-F6EECF244321}">
                <p14:modId xmlns:p14="http://schemas.microsoft.com/office/powerpoint/2010/main" val="2781687507"/>
              </p:ext>
            </p:extLst>
          </p:nvPr>
        </p:nvGraphicFramePr>
        <p:xfrm>
          <a:off x="838200" y="1918398"/>
          <a:ext cx="10363200" cy="3815831"/>
        </p:xfrm>
        <a:graphic>
          <a:graphicData uri="http://schemas.openxmlformats.org/drawingml/2006/table">
            <a:tbl>
              <a:tblPr/>
              <a:tblGrid>
                <a:gridCol w="1929056">
                  <a:extLst>
                    <a:ext uri="{9D8B030D-6E8A-4147-A177-3AD203B41FA5}">
                      <a16:colId xmlns:a16="http://schemas.microsoft.com/office/drawing/2014/main" val="2241280076"/>
                    </a:ext>
                  </a:extLst>
                </a:gridCol>
                <a:gridCol w="8434144">
                  <a:extLst>
                    <a:ext uri="{9D8B030D-6E8A-4147-A177-3AD203B41FA5}">
                      <a16:colId xmlns:a16="http://schemas.microsoft.com/office/drawing/2014/main" val="1206785260"/>
                    </a:ext>
                  </a:extLst>
                </a:gridCol>
              </a:tblGrid>
              <a:tr h="495851">
                <a:tc>
                  <a:txBody>
                    <a:bodyPr/>
                    <a:lstStyle/>
                    <a:p>
                      <a:pPr algn="ctr"/>
                      <a:r>
                        <a:rPr lang="en-US" sz="1600" b="1">
                          <a:effectLst/>
                          <a:latin typeface="Barlow Semi Condensed"/>
                        </a:rPr>
                        <a:t>Steps</a:t>
                      </a:r>
                      <a:endParaRPr lang="en-US" sz="1600">
                        <a:effectLst/>
                        <a:latin typeface="Barlow Semi Condensed"/>
                      </a:endParaRP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b="1">
                          <a:effectLst/>
                          <a:latin typeface="Barlow Semi Condensed"/>
                        </a:rPr>
                        <a:t>Reminders</a:t>
                      </a:r>
                      <a:endParaRPr lang="en-US" sz="1600">
                        <a:effectLst/>
                        <a:latin typeface="Barlow Semi Condensed"/>
                      </a:endParaRP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021313652"/>
                  </a:ext>
                </a:extLst>
              </a:tr>
              <a:tr h="715662">
                <a:tc>
                  <a:txBody>
                    <a:bodyPr/>
                    <a:lstStyle/>
                    <a:p>
                      <a:pPr algn="ctr"/>
                      <a:r>
                        <a:rPr lang="en-US" sz="1600" b="1">
                          <a:effectLst/>
                          <a:latin typeface="Barlow Semi Condensed"/>
                        </a:rPr>
                        <a:t>Informed Consent/Privacy</a:t>
                      </a:r>
                      <a:endParaRPr lang="en-US" sz="1600">
                        <a:effectLst/>
                        <a:latin typeface="Barlow Semi Condensed"/>
                      </a:endParaRP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a:effectLst/>
                          <a:latin typeface="Barlow Semi Condensed"/>
                        </a:rPr>
                        <a:t>Briefly explain that our system shares information with other service providers who are trained on how to keep their personal information private and they have the right to decline to answer any question</a:t>
                      </a: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8532200"/>
                  </a:ext>
                </a:extLst>
              </a:tr>
              <a:tr h="868106">
                <a:tc>
                  <a:txBody>
                    <a:bodyPr/>
                    <a:lstStyle/>
                    <a:p>
                      <a:pPr algn="ctr"/>
                      <a:r>
                        <a:rPr lang="en-US" sz="1600" b="1">
                          <a:effectLst/>
                          <a:latin typeface="Barlow Semi Condensed"/>
                        </a:rPr>
                        <a:t>Search for Neighbor in ClientTrack</a:t>
                      </a:r>
                      <a:endParaRPr lang="en-US" sz="1600">
                        <a:effectLst/>
                        <a:latin typeface="Barlow Semi Condensed"/>
                      </a:endParaRP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a:effectLst/>
                          <a:latin typeface="Barlow Semi Condensed"/>
                        </a:rPr>
                        <a:t>Use 2-3 letters of first and last name, confirm DOB or SSN to deduplicate</a:t>
                      </a:r>
                    </a:p>
                    <a:p>
                      <a:pPr marL="285750" indent="-285750" algn="l">
                        <a:buFont typeface="Arial" panose="020B0604020202020204" pitchFamily="34" charset="0"/>
                        <a:buChar char="•"/>
                      </a:pPr>
                      <a:r>
                        <a:rPr lang="en-US" sz="1600">
                          <a:effectLst/>
                          <a:latin typeface="Barlow Semi Condensed"/>
                        </a:rPr>
                        <a:t>If neighbor has active IWS enrollment, skip to Bed Night service</a:t>
                      </a: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6016864"/>
                  </a:ext>
                </a:extLst>
              </a:tr>
              <a:tr h="868106">
                <a:tc>
                  <a:txBody>
                    <a:bodyPr/>
                    <a:lstStyle/>
                    <a:p>
                      <a:pPr algn="ctr"/>
                      <a:r>
                        <a:rPr lang="en-US" sz="1600" b="1">
                          <a:effectLst/>
                          <a:latin typeface="Barlow Semi Condensed"/>
                        </a:rPr>
                        <a:t>Enrollment</a:t>
                      </a: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a:effectLst/>
                          <a:latin typeface="Barlow Semi Condensed"/>
                        </a:rPr>
                        <a:t>Complete HMIS Intake for neighbor and enroll them in IWS program.</a:t>
                      </a:r>
                    </a:p>
                    <a:p>
                      <a:pPr marL="285750" indent="-285750" algn="l">
                        <a:buFont typeface="Arial" panose="020B0604020202020204" pitchFamily="34" charset="0"/>
                        <a:buChar char="•"/>
                      </a:pPr>
                      <a:r>
                        <a:rPr lang="en-US" sz="1600">
                          <a:effectLst/>
                          <a:latin typeface="Barlow Semi Condensed"/>
                        </a:rPr>
                        <a:t>Use the job aid for data quality reminders on collecting certain data</a:t>
                      </a: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9815414"/>
                  </a:ext>
                </a:extLst>
              </a:tr>
              <a:tr h="868106">
                <a:tc>
                  <a:txBody>
                    <a:bodyPr/>
                    <a:lstStyle/>
                    <a:p>
                      <a:pPr algn="ctr"/>
                      <a:r>
                        <a:rPr lang="en-US" sz="1600" b="1">
                          <a:effectLst/>
                          <a:latin typeface="Barlow Semi Condensed"/>
                        </a:rPr>
                        <a:t>Bed Night Service</a:t>
                      </a: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a:effectLst/>
                          <a:latin typeface="Barlow Semi Condensed"/>
                        </a:rPr>
                        <a:t>Create a new service and record a Bed Night for the site you are working</a:t>
                      </a:r>
                    </a:p>
                    <a:p>
                      <a:pPr marL="285750" indent="-285750" algn="l">
                        <a:buFont typeface="Arial" panose="020B0604020202020204" pitchFamily="34" charset="0"/>
                        <a:buChar char="•"/>
                      </a:pPr>
                      <a:r>
                        <a:rPr lang="en-US" sz="1600">
                          <a:effectLst/>
                          <a:latin typeface="Barlow Semi Condensed"/>
                        </a:rPr>
                        <a:t>Confirm that you are recording the service for the correct date</a:t>
                      </a:r>
                    </a:p>
                  </a:txBody>
                  <a:tcPr marL="55659" marR="55659" marT="27830" marB="27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91938"/>
                  </a:ext>
                </a:extLst>
              </a:tr>
            </a:tbl>
          </a:graphicData>
        </a:graphic>
      </p:graphicFrame>
      <p:sp>
        <p:nvSpPr>
          <p:cNvPr id="12" name="Footer Placeholder 8">
            <a:extLst>
              <a:ext uri="{FF2B5EF4-FFF2-40B4-BE49-F238E27FC236}">
                <a16:creationId xmlns:a16="http://schemas.microsoft.com/office/drawing/2014/main" id="{463B4F54-FB0A-D3F1-04C3-105A3E84C901}"/>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3298875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DA128C3-AF1C-D66E-EEBD-BA5B022E1F8B}"/>
              </a:ext>
            </a:extLst>
          </p:cNvPr>
          <p:cNvPicPr>
            <a:picLocks noGrp="1" noChangeAspect="1"/>
          </p:cNvPicPr>
          <p:nvPr>
            <p:ph idx="1"/>
          </p:nvPr>
        </p:nvPicPr>
        <p:blipFill>
          <a:blip r:embed="rId3"/>
          <a:stretch>
            <a:fillRect/>
          </a:stretch>
        </p:blipFill>
        <p:spPr>
          <a:xfrm>
            <a:off x="838200" y="1322620"/>
            <a:ext cx="9839517" cy="4581525"/>
          </a:xfrm>
        </p:spPr>
      </p:pic>
      <p:sp>
        <p:nvSpPr>
          <p:cNvPr id="3" name="Title 2">
            <a:extLst>
              <a:ext uri="{FF2B5EF4-FFF2-40B4-BE49-F238E27FC236}">
                <a16:creationId xmlns:a16="http://schemas.microsoft.com/office/drawing/2014/main" id="{82AD7742-84B5-8F1F-F73F-B81E14BFD4D6}"/>
              </a:ext>
            </a:extLst>
          </p:cNvPr>
          <p:cNvSpPr>
            <a:spLocks noGrp="1"/>
          </p:cNvSpPr>
          <p:nvPr>
            <p:ph type="title"/>
          </p:nvPr>
        </p:nvSpPr>
        <p:spPr/>
        <p:txBody>
          <a:bodyPr/>
          <a:lstStyle/>
          <a:p>
            <a:r>
              <a:rPr lang="en-US"/>
              <a:t>Pausing/Canceling Workflows</a:t>
            </a:r>
          </a:p>
        </p:txBody>
      </p:sp>
      <p:sp>
        <p:nvSpPr>
          <p:cNvPr id="4" name="Slide Number Placeholder 3">
            <a:extLst>
              <a:ext uri="{FF2B5EF4-FFF2-40B4-BE49-F238E27FC236}">
                <a16:creationId xmlns:a16="http://schemas.microsoft.com/office/drawing/2014/main" id="{9AD7332D-E67E-A4BA-4756-F9B4E851CD9A}"/>
              </a:ext>
            </a:extLst>
          </p:cNvPr>
          <p:cNvSpPr>
            <a:spLocks noGrp="1"/>
          </p:cNvSpPr>
          <p:nvPr>
            <p:ph type="sldNum" sz="quarter" idx="4"/>
          </p:nvPr>
        </p:nvSpPr>
        <p:spPr/>
        <p:txBody>
          <a:bodyPr/>
          <a:lstStyle/>
          <a:p>
            <a:fld id="{8737CBDC-B73C-41E0-BC9A-086AD86E1379}" type="slidenum">
              <a:rPr lang="en-US" smtClean="0"/>
              <a:pPr/>
              <a:t>8</a:t>
            </a:fld>
            <a:endParaRPr lang="en-US"/>
          </a:p>
        </p:txBody>
      </p:sp>
      <p:grpSp>
        <p:nvGrpSpPr>
          <p:cNvPr id="14" name="Group 13">
            <a:extLst>
              <a:ext uri="{FF2B5EF4-FFF2-40B4-BE49-F238E27FC236}">
                <a16:creationId xmlns:a16="http://schemas.microsoft.com/office/drawing/2014/main" id="{C15A2E65-C1FD-BC30-E668-44482B9E28C1}"/>
              </a:ext>
            </a:extLst>
          </p:cNvPr>
          <p:cNvGrpSpPr/>
          <p:nvPr/>
        </p:nvGrpSpPr>
        <p:grpSpPr>
          <a:xfrm>
            <a:off x="811971" y="1322619"/>
            <a:ext cx="9839517" cy="4670091"/>
            <a:chOff x="811971" y="1322619"/>
            <a:chExt cx="9839517" cy="4670091"/>
          </a:xfrm>
        </p:grpSpPr>
        <p:pic>
          <p:nvPicPr>
            <p:cNvPr id="13" name="Content Placeholder 9">
              <a:extLst>
                <a:ext uri="{FF2B5EF4-FFF2-40B4-BE49-F238E27FC236}">
                  <a16:creationId xmlns:a16="http://schemas.microsoft.com/office/drawing/2014/main" id="{03AD91DE-B8EB-FF8E-2B36-7E707ABE5D09}"/>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811971" y="1322619"/>
              <a:ext cx="9839517" cy="4581525"/>
            </a:xfrm>
            <a:prstGeom prst="rect">
              <a:avLst/>
            </a:prstGeom>
          </p:spPr>
        </p:pic>
        <p:pic>
          <p:nvPicPr>
            <p:cNvPr id="11" name="Content Placeholder 9">
              <a:extLst>
                <a:ext uri="{FF2B5EF4-FFF2-40B4-BE49-F238E27FC236}">
                  <a16:creationId xmlns:a16="http://schemas.microsoft.com/office/drawing/2014/main" id="{9F5372FB-4CDF-23A3-2F72-4C9ADC294102}"/>
                </a:ext>
              </a:extLst>
            </p:cNvPr>
            <p:cNvPicPr>
              <a:picLocks noChangeAspect="1"/>
            </p:cNvPicPr>
            <p:nvPr/>
          </p:nvPicPr>
          <p:blipFill rotWithShape="1">
            <a:blip r:embed="rId3"/>
            <a:srcRect l="22329" r="58439" b="41827"/>
            <a:stretch/>
          </p:blipFill>
          <p:spPr>
            <a:xfrm>
              <a:off x="2780197" y="1322620"/>
              <a:ext cx="3315803" cy="4670090"/>
            </a:xfrm>
            <a:prstGeom prst="rect">
              <a:avLst/>
            </a:prstGeom>
            <a:ln w="57150">
              <a:solidFill>
                <a:schemeClr val="accent6"/>
              </a:solidFill>
            </a:ln>
          </p:spPr>
        </p:pic>
      </p:grpSp>
      <p:pic>
        <p:nvPicPr>
          <p:cNvPr id="16" name="Graphic 15" descr="No sign with solid fill">
            <a:extLst>
              <a:ext uri="{FF2B5EF4-FFF2-40B4-BE49-F238E27FC236}">
                <a16:creationId xmlns:a16="http://schemas.microsoft.com/office/drawing/2014/main" id="{AD78AD7B-0EEC-B63A-9A5E-DA0B0ADF31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6904" y="4889500"/>
            <a:ext cx="914400" cy="541248"/>
          </a:xfrm>
          <a:prstGeom prst="rect">
            <a:avLst/>
          </a:prstGeom>
        </p:spPr>
      </p:pic>
      <p:sp>
        <p:nvSpPr>
          <p:cNvPr id="19" name="Callout: Line 18">
            <a:extLst>
              <a:ext uri="{FF2B5EF4-FFF2-40B4-BE49-F238E27FC236}">
                <a16:creationId xmlns:a16="http://schemas.microsoft.com/office/drawing/2014/main" id="{CB29AA28-E161-1888-8E9C-AE06DF9E869A}"/>
              </a:ext>
            </a:extLst>
          </p:cNvPr>
          <p:cNvSpPr/>
          <p:nvPr/>
        </p:nvSpPr>
        <p:spPr>
          <a:xfrm>
            <a:off x="6017756" y="4342046"/>
            <a:ext cx="2369102" cy="698500"/>
          </a:xfrm>
          <a:prstGeom prst="borderCallout1">
            <a:avLst>
              <a:gd name="adj1" fmla="val 64205"/>
              <a:gd name="adj2" fmla="val -5117"/>
              <a:gd name="adj3" fmla="val 112500"/>
              <a:gd name="adj4" fmla="val -38333"/>
            </a:avLst>
          </a:prstGeom>
          <a:solidFill>
            <a:schemeClr val="bg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Barlow Semi Condensed" panose="00000506000000000000" pitchFamily="2" charset="0"/>
              </a:rPr>
              <a:t>Use Sparingly</a:t>
            </a:r>
          </a:p>
        </p:txBody>
      </p:sp>
      <p:sp>
        <p:nvSpPr>
          <p:cNvPr id="2" name="Footer Placeholder 8">
            <a:extLst>
              <a:ext uri="{FF2B5EF4-FFF2-40B4-BE49-F238E27FC236}">
                <a16:creationId xmlns:a16="http://schemas.microsoft.com/office/drawing/2014/main" id="{1577C155-B66D-81FD-104E-A03D1712D4EC}"/>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36692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D521-2174-374F-B58B-09842DDD90E5}"/>
              </a:ext>
            </a:extLst>
          </p:cNvPr>
          <p:cNvSpPr>
            <a:spLocks noGrp="1"/>
          </p:cNvSpPr>
          <p:nvPr>
            <p:ph type="ctrTitle"/>
          </p:nvPr>
        </p:nvSpPr>
        <p:spPr/>
        <p:txBody>
          <a:bodyPr/>
          <a:lstStyle/>
          <a:p>
            <a:r>
              <a:rPr lang="en-US"/>
              <a:t>De-Duplication of Client </a:t>
            </a:r>
            <a:r>
              <a:rPr lang="en-US" err="1"/>
              <a:t>REcords</a:t>
            </a:r>
            <a:endParaRPr lang="en-US"/>
          </a:p>
        </p:txBody>
      </p:sp>
      <p:sp>
        <p:nvSpPr>
          <p:cNvPr id="5" name="Subtitle 4">
            <a:extLst>
              <a:ext uri="{FF2B5EF4-FFF2-40B4-BE49-F238E27FC236}">
                <a16:creationId xmlns:a16="http://schemas.microsoft.com/office/drawing/2014/main" id="{5E242FF8-A03F-8AE8-3E91-ED14A36F8192}"/>
              </a:ext>
            </a:extLst>
          </p:cNvPr>
          <p:cNvSpPr>
            <a:spLocks noGrp="1"/>
          </p:cNvSpPr>
          <p:nvPr>
            <p:ph type="subTitle" idx="1"/>
          </p:nvPr>
        </p:nvSpPr>
        <p:spPr/>
        <p:txBody>
          <a:bodyPr/>
          <a:lstStyle/>
          <a:p>
            <a:r>
              <a:rPr lang="en-US"/>
              <a:t>Emergency Shelter Night-by-Night Data</a:t>
            </a:r>
          </a:p>
        </p:txBody>
      </p:sp>
      <p:sp>
        <p:nvSpPr>
          <p:cNvPr id="7" name="Slide Number Placeholder 6">
            <a:extLst>
              <a:ext uri="{FF2B5EF4-FFF2-40B4-BE49-F238E27FC236}">
                <a16:creationId xmlns:a16="http://schemas.microsoft.com/office/drawing/2014/main" id="{EA9D1720-AC31-8C58-B1C2-F64587FC5973}"/>
              </a:ext>
            </a:extLst>
          </p:cNvPr>
          <p:cNvSpPr>
            <a:spLocks noGrp="1"/>
          </p:cNvSpPr>
          <p:nvPr>
            <p:ph type="sldNum" sz="quarter" idx="4"/>
          </p:nvPr>
        </p:nvSpPr>
        <p:spPr/>
        <p:txBody>
          <a:bodyPr/>
          <a:lstStyle/>
          <a:p>
            <a:fld id="{8737CBDC-B73C-41E0-BC9A-086AD86E1379}" type="slidenum">
              <a:rPr lang="en-US" smtClean="0"/>
              <a:pPr/>
              <a:t>9</a:t>
            </a:fld>
            <a:endParaRPr lang="en-US"/>
          </a:p>
        </p:txBody>
      </p:sp>
      <p:sp>
        <p:nvSpPr>
          <p:cNvPr id="4" name="Footer Placeholder 8">
            <a:extLst>
              <a:ext uri="{FF2B5EF4-FFF2-40B4-BE49-F238E27FC236}">
                <a16:creationId xmlns:a16="http://schemas.microsoft.com/office/drawing/2014/main" id="{DE8CFE62-3357-40C9-07B8-750538273E52}"/>
              </a:ext>
            </a:extLst>
          </p:cNvPr>
          <p:cNvSpPr>
            <a:spLocks noGrp="1"/>
          </p:cNvSpPr>
          <p:nvPr>
            <p:ph type="ftr" sz="quarter" idx="3"/>
          </p:nvPr>
        </p:nvSpPr>
        <p:spPr>
          <a:xfrm>
            <a:off x="6503504" y="6356350"/>
            <a:ext cx="4114800" cy="365125"/>
          </a:xfrm>
        </p:spPr>
        <p:txBody>
          <a:bodyPr/>
          <a:lstStyle/>
          <a:p>
            <a:r>
              <a:rPr lang="en-US">
                <a:latin typeface="Barlow Semi Condensed SemiBold"/>
              </a:rPr>
              <a:t>HMIS Inclement Weather Shelter</a:t>
            </a:r>
            <a:endParaRPr lang="en-US"/>
          </a:p>
        </p:txBody>
      </p:sp>
    </p:spTree>
    <p:extLst>
      <p:ext uri="{BB962C8B-B14F-4D97-AF65-F5344CB8AC3E}">
        <p14:creationId xmlns:p14="http://schemas.microsoft.com/office/powerpoint/2010/main" val="2198395465"/>
      </p:ext>
    </p:extLst>
  </p:cSld>
  <p:clrMapOvr>
    <a:masterClrMapping/>
  </p:clrMapOvr>
</p:sld>
</file>

<file path=ppt/theme/theme1.xml><?xml version="1.0" encoding="utf-8"?>
<a:theme xmlns:a="http://schemas.openxmlformats.org/drawingml/2006/main" name="1_Office Theme">
  <a:themeElements>
    <a:clrScheme name="HF">
      <a:dk1>
        <a:srgbClr val="4F2C1D"/>
      </a:dk1>
      <a:lt1>
        <a:srgbClr val="FFFFFF"/>
      </a:lt1>
      <a:dk2>
        <a:srgbClr val="005583"/>
      </a:dk2>
      <a:lt2>
        <a:srgbClr val="FFFAEB"/>
      </a:lt2>
      <a:accent1>
        <a:srgbClr val="BCDFE9"/>
      </a:accent1>
      <a:accent2>
        <a:srgbClr val="D1F0E6"/>
      </a:accent2>
      <a:accent3>
        <a:srgbClr val="FDEDC7"/>
      </a:accent3>
      <a:accent4>
        <a:srgbClr val="EAAA00"/>
      </a:accent4>
      <a:accent5>
        <a:srgbClr val="66CDAA"/>
      </a:accent5>
      <a:accent6>
        <a:srgbClr val="7C2428"/>
      </a:accent6>
      <a:hlink>
        <a:srgbClr val="005583"/>
      </a:hlink>
      <a:folHlink>
        <a:srgbClr val="0055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F">
    <a:dk1>
      <a:srgbClr val="4F2C1D"/>
    </a:dk1>
    <a:lt1>
      <a:srgbClr val="FFFFFF"/>
    </a:lt1>
    <a:dk2>
      <a:srgbClr val="005583"/>
    </a:dk2>
    <a:lt2>
      <a:srgbClr val="FFFAEB"/>
    </a:lt2>
    <a:accent1>
      <a:srgbClr val="BCDFE9"/>
    </a:accent1>
    <a:accent2>
      <a:srgbClr val="D1F0E6"/>
    </a:accent2>
    <a:accent3>
      <a:srgbClr val="FDEDC7"/>
    </a:accent3>
    <a:accent4>
      <a:srgbClr val="EAAA00"/>
    </a:accent4>
    <a:accent5>
      <a:srgbClr val="66CDAA"/>
    </a:accent5>
    <a:accent6>
      <a:srgbClr val="7C2428"/>
    </a:accent6>
    <a:hlink>
      <a:srgbClr val="005583"/>
    </a:hlink>
    <a:folHlink>
      <a:srgbClr val="00558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2fdcf9-42af-4e9f-8c09-829cce0a7847" xsi:nil="true"/>
    <lcf76f155ced4ddcb4097134ff3c332f xmlns="ba6edc06-02d3-44e8-9590-a16898ac29e9">
      <Terms xmlns="http://schemas.microsoft.com/office/infopath/2007/PartnerControls"/>
    </lcf76f155ced4ddcb4097134ff3c332f>
    <SharedWithUsers xmlns="a72fdcf9-42af-4e9f-8c09-829cce0a7847">
      <UserInfo>
        <DisplayName>Sara Craig</DisplayName>
        <AccountId>404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9BC12BD2672A4F967C9EAFEC0B08A5" ma:contentTypeVersion="19" ma:contentTypeDescription="Create a new document." ma:contentTypeScope="" ma:versionID="2c664df3f153a0b3cefc130c4120a13f">
  <xsd:schema xmlns:xsd="http://www.w3.org/2001/XMLSchema" xmlns:xs="http://www.w3.org/2001/XMLSchema" xmlns:p="http://schemas.microsoft.com/office/2006/metadata/properties" xmlns:ns2="ba6edc06-02d3-44e8-9590-a16898ac29e9" xmlns:ns3="a72fdcf9-42af-4e9f-8c09-829cce0a7847" targetNamespace="http://schemas.microsoft.com/office/2006/metadata/properties" ma:root="true" ma:fieldsID="7061c2359985d3ba5def05913d542e19" ns2:_="" ns3:_="">
    <xsd:import namespace="ba6edc06-02d3-44e8-9590-a16898ac29e9"/>
    <xsd:import namespace="a72fdcf9-42af-4e9f-8c09-829cce0a78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6edc06-02d3-44e8-9590-a16898ac29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e9730a6-acea-44d2-853d-6c351f894a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2fdcf9-42af-4e9f-8c09-829cce0a78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0e80e3f-17cf-4019-b321-919e0386f64f}" ma:internalName="TaxCatchAll" ma:showField="CatchAllData" ma:web="a72fdcf9-42af-4e9f-8c09-829cce0a78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3B3300-F6D0-4987-B40A-17EC8EBD50BE}">
  <ds:schemaRefs>
    <ds:schemaRef ds:uri="4e72d5cd-344e-4c14-b943-30a2d081fb29"/>
    <ds:schemaRef ds:uri="a72fdcf9-42af-4e9f-8c09-829cce0a7847"/>
    <ds:schemaRef ds:uri="b44f4e2a-3f65-4235-8489-88be4a873cb4"/>
    <ds:schemaRef ds:uri="ba6edc06-02d3-44e8-9590-a16898ac29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97902CE-C90E-45EF-A08E-D1033E73E72D}">
  <ds:schemaRefs>
    <ds:schemaRef ds:uri="a72fdcf9-42af-4e9f-8c09-829cce0a7847"/>
    <ds:schemaRef ds:uri="ba6edc06-02d3-44e8-9590-a16898ac29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98B3E4-0FD7-4E71-99AA-A9F3308D1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3910</Words>
  <Application>Microsoft Office PowerPoint</Application>
  <PresentationFormat>Widescreen</PresentationFormat>
  <Paragraphs>408</Paragraphs>
  <Slides>36</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.PingFang SC Regular</vt:lpstr>
      <vt:lpstr>Arial</vt:lpstr>
      <vt:lpstr>Barlow</vt:lpstr>
      <vt:lpstr>Barlow Semi Condensed</vt:lpstr>
      <vt:lpstr>Barlow Semi Condensed Light</vt:lpstr>
      <vt:lpstr>Barlow Semi Condensed Medium</vt:lpstr>
      <vt:lpstr>Barlow Semi Condensed SemiBold</vt:lpstr>
      <vt:lpstr>Calibri</vt:lpstr>
      <vt:lpstr>System Font Regular</vt:lpstr>
      <vt:lpstr>Wingdings</vt:lpstr>
      <vt:lpstr>1_Office Theme</vt:lpstr>
      <vt:lpstr>HMIS Inclement Weather Shelter</vt:lpstr>
      <vt:lpstr>Topics</vt:lpstr>
      <vt:lpstr>Privacy, security, &amp; ethics reminders</vt:lpstr>
      <vt:lpstr>Privacy, Security &amp; Ethics</vt:lpstr>
      <vt:lpstr>privacy notices &amp; privacy policy</vt:lpstr>
      <vt:lpstr>Data Entry Process Reminders</vt:lpstr>
      <vt:lpstr>Data Collection Process</vt:lpstr>
      <vt:lpstr>Pausing/Canceling Workflows</vt:lpstr>
      <vt:lpstr>De-Duplication of Client REcords</vt:lpstr>
      <vt:lpstr>HMIS Deduplication</vt:lpstr>
      <vt:lpstr>Data Elements Collected at iws</vt:lpstr>
      <vt:lpstr>Data Elements Collected at iws</vt:lpstr>
      <vt:lpstr>Name</vt:lpstr>
      <vt:lpstr>Date of birth</vt:lpstr>
      <vt:lpstr>SSN</vt:lpstr>
      <vt:lpstr>Recording Partial and Missing SSN</vt:lpstr>
      <vt:lpstr>sex</vt:lpstr>
      <vt:lpstr>Race &amp; Ethnicity</vt:lpstr>
      <vt:lpstr>Veteran Status</vt:lpstr>
      <vt:lpstr>Project start date</vt:lpstr>
      <vt:lpstr>Disabling Condition</vt:lpstr>
      <vt:lpstr>Prior Living Situation</vt:lpstr>
      <vt:lpstr>Prior Living Situation</vt:lpstr>
      <vt:lpstr>Prior Living Situation</vt:lpstr>
      <vt:lpstr>Prior Living Situation</vt:lpstr>
      <vt:lpstr>Prior Living Situation</vt:lpstr>
      <vt:lpstr>Prior Living Situation</vt:lpstr>
      <vt:lpstr>barriers</vt:lpstr>
      <vt:lpstr>Domestic Violence Experience</vt:lpstr>
      <vt:lpstr>Current living situation</vt:lpstr>
      <vt:lpstr>4.12 Current Living situation</vt:lpstr>
      <vt:lpstr>Bed Night Services</vt:lpstr>
      <vt:lpstr>Date of engagement</vt:lpstr>
      <vt:lpstr>Project exit date</vt:lpstr>
      <vt:lpstr>Document Collection – if/when it makes sense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Orientation</dc:title>
  <dc:creator>Nissy New</dc:creator>
  <cp:lastModifiedBy>Emmett Altsman</cp:lastModifiedBy>
  <cp:revision>1</cp:revision>
  <cp:lastPrinted>2022-05-09T18:21:50Z</cp:lastPrinted>
  <dcterms:created xsi:type="dcterms:W3CDTF">2021-01-19T16:09:24Z</dcterms:created>
  <dcterms:modified xsi:type="dcterms:W3CDTF">2025-12-08T18:43:03Z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0x0101004B9BC12BD2672A4F967C9EAFEC0B08A5</vt:lpwstr>
  </property>
  <property fmtid="{D5CDD505-2E9C-101B-9397-08002B2CF9AE}" pid="3" name="MediaServiceImageTags">
    <vt:lpwstr/>
  </property>
</Properties>
</file>