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B64B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CAF22B-982F-4152-9035-B28A552C2EC1}" v="5" dt="2021-05-03T19:34:47.676"/>
    <p1510:client id="{913C7870-E1F9-4D89-9904-EB28AD380F9D}" v="13" dt="2021-05-03T15:08:42.554"/>
    <p1510:client id="{9D59C49F-30C5-C000-11A0-5BA06056EA8F}" v="2" dt="2021-05-03T18:11:08.4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4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7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5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9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0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71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6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44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0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540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C471-2F06-42A3-B62F-C413542C08D9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99D82-1D4C-495D-8E54-A498CCB03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9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80408" y="4629234"/>
            <a:ext cx="3973386" cy="1485319"/>
          </a:xfrm>
          <a:noFill/>
        </p:spPr>
        <p:txBody>
          <a:bodyPr>
            <a:normAutofit fontScale="55000" lnSpcReduction="20000"/>
          </a:bodyPr>
          <a:lstStyle/>
          <a:p>
            <a:pPr algn="l">
              <a:lnSpc>
                <a:spcPct val="170000"/>
              </a:lnSpc>
            </a:pPr>
            <a:r>
              <a:rPr lang="en-US" sz="4800" dirty="0">
                <a:solidFill>
                  <a:schemeClr val="bg1"/>
                </a:solidFill>
                <a:latin typeface="Montserrat SemiBold" panose="00000700000000000000" pitchFamily="2" charset="0"/>
                <a:cs typeface="Calibri"/>
              </a:rPr>
              <a:t>Marijuana possession prosecution update</a:t>
            </a:r>
            <a:endParaRPr lang="en-US" sz="4800" dirty="0">
              <a:solidFill>
                <a:schemeClr val="bg1"/>
              </a:solidFill>
              <a:latin typeface="Montserrat SemiBold" panose="00000700000000000000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" r="-1" b="-1"/>
          <a:stretch/>
        </p:blipFill>
        <p:spPr>
          <a:xfrm>
            <a:off x="20" y="10"/>
            <a:ext cx="6992881" cy="6857990"/>
          </a:xfrm>
          <a:prstGeom prst="rect">
            <a:avLst/>
          </a:prstGeom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9464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34" y="105144"/>
            <a:ext cx="1894159" cy="1862667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3FAB0B9-535B-4C7A-A7E0-D166B9D6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9416" y="669100"/>
            <a:ext cx="9358034" cy="734754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2" charset="0"/>
              </a:rPr>
              <a:t>First-time marijuana offense policy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BB58D5-72D5-4CCD-A550-10CF689FB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402959"/>
            <a:ext cx="10515600" cy="401630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</a:rPr>
              <a:t>This office declines to prosecute misdemeanor possession of marijuana cases for first-time offenders whose offenses do not occur in a drug-free zone, involve the use or exhibition of a deadly weapon, or involve evidence of delivery. </a:t>
            </a:r>
          </a:p>
          <a:p>
            <a:endParaRPr lang="en-US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</a:rPr>
              <a:t>After the first offense, people will be offered a program that, if successfully completed, will keep their record clear. </a:t>
            </a:r>
          </a:p>
        </p:txBody>
      </p:sp>
    </p:spTree>
    <p:extLst>
      <p:ext uri="{BB962C8B-B14F-4D97-AF65-F5344CB8AC3E}">
        <p14:creationId xmlns:p14="http://schemas.microsoft.com/office/powerpoint/2010/main" val="428220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B51B7-1EB6-4825-85D5-A2C22A0EB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527" y="365125"/>
            <a:ext cx="9415273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2" charset="0"/>
              </a:rPr>
              <a:t>Looking at the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8C3B-1695-4887-98A3-1B1619F88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7791"/>
            <a:ext cx="10515600" cy="394917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bg1"/>
                </a:solidFill>
                <a:latin typeface="Montserrat" panose="00000500000000000000" pitchFamily="2" charset="0"/>
              </a:rPr>
              <a:t>This office is analyzing the number of misdemeanor possession of marijuana cases over the past two years and how the policy has been applied.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bg1"/>
                </a:solidFill>
                <a:latin typeface="Montserrat" panose="00000500000000000000" pitchFamily="2" charset="0"/>
              </a:rPr>
              <a:t>Data from the Dallas County Criminal District Attorney’s Office continue to show Black people are disproportionately arrested at a much higher rate for possessing small amounts of marijuana in Dallas County than their population in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376132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93" y="254000"/>
            <a:ext cx="1894159" cy="1862667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5B51B7-1EB6-4825-85D5-A2C22A0EB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527" y="365125"/>
            <a:ext cx="9415273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2" charset="0"/>
              </a:rPr>
              <a:t>Filed/rejected Class B cases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1909AEB-C3BB-4E4E-896F-9F817647BF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727628"/>
              </p:ext>
            </p:extLst>
          </p:nvPr>
        </p:nvGraphicFramePr>
        <p:xfrm>
          <a:off x="298893" y="4535568"/>
          <a:ext cx="1105490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981">
                  <a:extLst>
                    <a:ext uri="{9D8B030D-6E8A-4147-A177-3AD203B41FA5}">
                      <a16:colId xmlns:a16="http://schemas.microsoft.com/office/drawing/2014/main" val="717188458"/>
                    </a:ext>
                  </a:extLst>
                </a:gridCol>
                <a:gridCol w="2210981">
                  <a:extLst>
                    <a:ext uri="{9D8B030D-6E8A-4147-A177-3AD203B41FA5}">
                      <a16:colId xmlns:a16="http://schemas.microsoft.com/office/drawing/2014/main" val="1992302592"/>
                    </a:ext>
                  </a:extLst>
                </a:gridCol>
                <a:gridCol w="2210981">
                  <a:extLst>
                    <a:ext uri="{9D8B030D-6E8A-4147-A177-3AD203B41FA5}">
                      <a16:colId xmlns:a16="http://schemas.microsoft.com/office/drawing/2014/main" val="2397995389"/>
                    </a:ext>
                  </a:extLst>
                </a:gridCol>
                <a:gridCol w="2210981">
                  <a:extLst>
                    <a:ext uri="{9D8B030D-6E8A-4147-A177-3AD203B41FA5}">
                      <a16:colId xmlns:a16="http://schemas.microsoft.com/office/drawing/2014/main" val="3483000687"/>
                    </a:ext>
                  </a:extLst>
                </a:gridCol>
                <a:gridCol w="2210981">
                  <a:extLst>
                    <a:ext uri="{9D8B030D-6E8A-4147-A177-3AD203B41FA5}">
                      <a16:colId xmlns:a16="http://schemas.microsoft.com/office/drawing/2014/main" val="33344663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>
                        <a:latin typeface="Montserrat SemiBold" panose="000007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4277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" panose="00000500000000000000" pitchFamily="2" charset="0"/>
                        </a:rPr>
                        <a:t>Filed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6,751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4,712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3,348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1,220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742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" panose="00000500000000000000" pitchFamily="2" charset="0"/>
                        </a:rPr>
                        <a:t>Rejected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1,374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4,065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3,128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84888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85DF8AC-8056-42FE-AFA3-CD2F7069B396}"/>
              </a:ext>
            </a:extLst>
          </p:cNvPr>
          <p:cNvSpPr txBox="1"/>
          <p:nvPr/>
        </p:nvSpPr>
        <p:spPr>
          <a:xfrm>
            <a:off x="381000" y="5835192"/>
            <a:ext cx="109728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2021 is through April 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8E3C2E2-25C2-484B-BFD4-89C9872EF0F5}"/>
              </a:ext>
            </a:extLst>
          </p:cNvPr>
          <p:cNvSpPr txBox="1">
            <a:spLocks/>
          </p:cNvSpPr>
          <p:nvPr/>
        </p:nvSpPr>
        <p:spPr>
          <a:xfrm>
            <a:off x="381000" y="3051863"/>
            <a:ext cx="10972798" cy="1201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bg1"/>
                </a:solidFill>
                <a:latin typeface="Montserrat" panose="00000500000000000000" pitchFamily="2" charset="0"/>
              </a:rPr>
              <a:t>These cases account for all Class B misdemeanor possession of marijuana charges filed with the Dallas County District Attorney’s Office. </a:t>
            </a:r>
          </a:p>
        </p:txBody>
      </p:sp>
    </p:spTree>
    <p:extLst>
      <p:ext uri="{BB962C8B-B14F-4D97-AF65-F5344CB8AC3E}">
        <p14:creationId xmlns:p14="http://schemas.microsoft.com/office/powerpoint/2010/main" val="4077920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B51B7-1EB6-4825-85D5-A2C22A0EB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527" y="365125"/>
            <a:ext cx="9415273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2" charset="0"/>
              </a:rPr>
              <a:t>Which agencies are filing?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8C3B-1695-4887-98A3-1B1619F88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7791"/>
            <a:ext cx="10515600" cy="394917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bg1"/>
                </a:solidFill>
                <a:latin typeface="Montserrat" panose="00000500000000000000" pitchFamily="2" charset="0"/>
              </a:rPr>
              <a:t>In 2020, 27 law enforcement agencies filed at least one Class B marijuana possession case with this office.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bg1"/>
                </a:solidFill>
                <a:latin typeface="Montserrat" panose="00000500000000000000" pitchFamily="2" charset="0"/>
              </a:rPr>
              <a:t>In 2018, 41 LEAs filed at least one Class B marijuana possession case.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bg1"/>
                </a:solidFill>
                <a:latin typeface="Montserrat" panose="00000500000000000000" pitchFamily="2" charset="0"/>
              </a:rPr>
              <a:t>Some agencies that filed at least a dozen cases before the policy was announced haven’t filed any cases this year as </a:t>
            </a:r>
            <a:r>
              <a:rPr lang="en-US" sz="2400">
                <a:solidFill>
                  <a:schemeClr val="bg1"/>
                </a:solidFill>
                <a:latin typeface="Montserrat" panose="00000500000000000000" pitchFamily="2" charset="0"/>
              </a:rPr>
              <a:t>of mid-April, </a:t>
            </a:r>
            <a:r>
              <a:rPr lang="en-US" sz="2400" dirty="0">
                <a:solidFill>
                  <a:schemeClr val="bg1"/>
                </a:solidFill>
                <a:latin typeface="Montserrat" panose="00000500000000000000" pitchFamily="2" charset="0"/>
              </a:rPr>
              <a:t>including DeSoto, Glenn Heights and Hutchins. 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chemeClr val="bg1"/>
                </a:solidFill>
                <a:latin typeface="Montserrat" panose="00000500000000000000" pitchFamily="2" charset="0"/>
              </a:rPr>
              <a:t>And others are filing much fewer cases each year. </a:t>
            </a:r>
          </a:p>
        </p:txBody>
      </p:sp>
    </p:spTree>
    <p:extLst>
      <p:ext uri="{BB962C8B-B14F-4D97-AF65-F5344CB8AC3E}">
        <p14:creationId xmlns:p14="http://schemas.microsoft.com/office/powerpoint/2010/main" val="293459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93" y="254000"/>
            <a:ext cx="1894159" cy="1862667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5B51B7-1EB6-4825-85D5-A2C22A0EB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527" y="365125"/>
            <a:ext cx="9415273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2" charset="0"/>
              </a:rPr>
              <a:t>Filed Class B from Dallas police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8C3B-1695-4887-98A3-1B1619F88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009184"/>
            <a:ext cx="10972800" cy="12012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Montserrat" panose="00000500000000000000" pitchFamily="2" charset="0"/>
              </a:rPr>
              <a:t>Arrests by the Dallas Police Department continue to make up most of the Class B misdemeanor possession of marijuana cases the Dallas County District Attorney’s Office receives each year.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902BF48-5C58-440D-8FF1-02C7D4233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056470"/>
              </p:ext>
            </p:extLst>
          </p:nvPr>
        </p:nvGraphicFramePr>
        <p:xfrm>
          <a:off x="381000" y="4875406"/>
          <a:ext cx="10972800" cy="827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331966658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27863295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74208433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96049416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189983510"/>
                    </a:ext>
                  </a:extLst>
                </a:gridCol>
              </a:tblGrid>
              <a:tr h="413554">
                <a:tc>
                  <a:txBody>
                    <a:bodyPr/>
                    <a:lstStyle/>
                    <a:p>
                      <a:endParaRPr lang="en-US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3879"/>
                  </a:ext>
                </a:extLst>
              </a:tr>
              <a:tr h="413554"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" panose="00000500000000000000" pitchFamily="2" charset="0"/>
                        </a:rPr>
                        <a:t>Filed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2,564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2,236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2,413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908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5431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A8787BC-B25A-4264-927F-151CC46E3623}"/>
              </a:ext>
            </a:extLst>
          </p:cNvPr>
          <p:cNvSpPr txBox="1"/>
          <p:nvPr/>
        </p:nvSpPr>
        <p:spPr>
          <a:xfrm>
            <a:off x="381000" y="5885067"/>
            <a:ext cx="1097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2021 is through April 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2996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93" y="254000"/>
            <a:ext cx="1894159" cy="1862667"/>
          </a:xfrm>
          <a:prstGeom prst="ellipse">
            <a:avLst/>
          </a:prstGeom>
          <a:ln w="63500" cap="rnd">
            <a:noFill/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5B51B7-1EB6-4825-85D5-A2C22A0EB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527" y="365125"/>
            <a:ext cx="9415273" cy="1325563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  <a:latin typeface="Montserrat SemiBold" panose="00000700000000000000" pitchFamily="2" charset="0"/>
              </a:rPr>
              <a:t>Filed Class B from other agencies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902BF48-5C58-440D-8FF1-02C7D4233F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504801"/>
              </p:ext>
            </p:extLst>
          </p:nvPr>
        </p:nvGraphicFramePr>
        <p:xfrm>
          <a:off x="381000" y="2913608"/>
          <a:ext cx="10972800" cy="2481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>
                  <a:extLst>
                    <a:ext uri="{9D8B030D-6E8A-4147-A177-3AD203B41FA5}">
                      <a16:colId xmlns:a16="http://schemas.microsoft.com/office/drawing/2014/main" val="331966658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27863295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742084332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3960494167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2189983510"/>
                    </a:ext>
                  </a:extLst>
                </a:gridCol>
              </a:tblGrid>
              <a:tr h="413554">
                <a:tc>
                  <a:txBody>
                    <a:bodyPr/>
                    <a:lstStyle/>
                    <a:p>
                      <a:endParaRPr lang="en-US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 SemiBold" panose="00000700000000000000" pitchFamily="2" charset="0"/>
                        </a:rPr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3879"/>
                  </a:ext>
                </a:extLst>
              </a:tr>
              <a:tr h="413554"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" panose="00000500000000000000" pitchFamily="2" charset="0"/>
                        </a:rPr>
                        <a:t>Carrollton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667555"/>
                  </a:ext>
                </a:extLst>
              </a:tr>
              <a:tr h="413554"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" panose="00000500000000000000" pitchFamily="2" charset="0"/>
                        </a:rPr>
                        <a:t>Coppell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543132"/>
                  </a:ext>
                </a:extLst>
              </a:tr>
              <a:tr h="413554"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" panose="00000500000000000000" pitchFamily="2" charset="0"/>
                        </a:rPr>
                        <a:t>Garland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566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342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048467"/>
                  </a:ext>
                </a:extLst>
              </a:tr>
              <a:tr h="4135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Montserrat" panose="00000500000000000000" pitchFamily="2" charset="0"/>
                        </a:rPr>
                        <a:t>Irving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631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352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37971"/>
                  </a:ext>
                </a:extLst>
              </a:tr>
              <a:tr h="413554">
                <a:tc>
                  <a:txBody>
                    <a:bodyPr/>
                    <a:lstStyle/>
                    <a:p>
                      <a:r>
                        <a:rPr lang="en-US" dirty="0">
                          <a:latin typeface="Montserrat" panose="00000500000000000000" pitchFamily="2" charset="0"/>
                        </a:rPr>
                        <a:t>Mesquite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604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349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latin typeface="Montserrat SemiBold" panose="00000700000000000000" pitchFamily="2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3563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A8787BC-B25A-4264-927F-151CC46E3623}"/>
              </a:ext>
            </a:extLst>
          </p:cNvPr>
          <p:cNvSpPr txBox="1"/>
          <p:nvPr/>
        </p:nvSpPr>
        <p:spPr>
          <a:xfrm>
            <a:off x="381000" y="5607098"/>
            <a:ext cx="1097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bg1"/>
                </a:solidFill>
                <a:latin typeface="Montserrat" panose="00000500000000000000" pitchFamily="2" charset="0"/>
              </a:rPr>
              <a:t>2021 is through April 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64124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99D245F6A8FC439903C4CB301CA27B" ma:contentTypeVersion="10" ma:contentTypeDescription="Create a new document." ma:contentTypeScope="" ma:versionID="3213b481a55e6a381fd5e755bd1f524b">
  <xsd:schema xmlns:xsd="http://www.w3.org/2001/XMLSchema" xmlns:xs="http://www.w3.org/2001/XMLSchema" xmlns:p="http://schemas.microsoft.com/office/2006/metadata/properties" xmlns:ns3="b376024b-806b-46fe-8e36-a5a306e854c7" xmlns:ns4="d5573278-1a9a-4ef5-a25c-e5a7ed37e47c" targetNamespace="http://schemas.microsoft.com/office/2006/metadata/properties" ma:root="true" ma:fieldsID="1fdabc292e1e52cd3fd72d1f31b828bc" ns3:_="" ns4:_="">
    <xsd:import namespace="b376024b-806b-46fe-8e36-a5a306e854c7"/>
    <xsd:import namespace="d5573278-1a9a-4ef5-a25c-e5a7ed37e47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76024b-806b-46fe-8e36-a5a306e854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573278-1a9a-4ef5-a25c-e5a7ed37e47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47F2EF-2645-446E-AABE-63B880976B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76024b-806b-46fe-8e36-a5a306e854c7"/>
    <ds:schemaRef ds:uri="d5573278-1a9a-4ef5-a25c-e5a7ed37e4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D73312-BA0E-4260-BB6D-AF793BC74661}">
  <ds:schemaRefs>
    <ds:schemaRef ds:uri="http://schemas.microsoft.com/office/infopath/2007/PartnerControls"/>
    <ds:schemaRef ds:uri="b376024b-806b-46fe-8e36-a5a306e854c7"/>
    <ds:schemaRef ds:uri="http://schemas.microsoft.com/office/2006/documentManagement/types"/>
    <ds:schemaRef ds:uri="http://purl.org/dc/elements/1.1/"/>
    <ds:schemaRef ds:uri="d5573278-1a9a-4ef5-a25c-e5a7ed37e47c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FA5B2B0-27F6-43EC-8FFF-85A5D07B6CB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355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Montserrat SemiBold</vt:lpstr>
      <vt:lpstr>Office Theme</vt:lpstr>
      <vt:lpstr>PowerPoint Presentation</vt:lpstr>
      <vt:lpstr>First-time marijuana offense policy</vt:lpstr>
      <vt:lpstr>Looking at the numbers</vt:lpstr>
      <vt:lpstr>Filed/rejected Class B cases</vt:lpstr>
      <vt:lpstr>Which agencies are filing?</vt:lpstr>
      <vt:lpstr>Filed Class B from Dallas police</vt:lpstr>
      <vt:lpstr>Filed Class B from other agencies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Tasha Tsiaperas</dc:creator>
  <cp:lastModifiedBy>David Gruber</cp:lastModifiedBy>
  <cp:revision>4</cp:revision>
  <dcterms:created xsi:type="dcterms:W3CDTF">2021-04-09T17:55:02Z</dcterms:created>
  <dcterms:modified xsi:type="dcterms:W3CDTF">2021-09-16T11:31:54Z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0x0101004A99D245F6A8FC439903C4CB301CA27B</vt:lpwstr>
  </property>
</Properties>
</file>