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1"/>
  </p:notesMasterIdLst>
  <p:handoutMasterIdLst>
    <p:handoutMasterId r:id="rId12"/>
  </p:handoutMasterIdLst>
  <p:sldIdLst>
    <p:sldId id="291" r:id="rId2"/>
    <p:sldId id="261" r:id="rId3"/>
    <p:sldId id="258" r:id="rId4"/>
    <p:sldId id="284" r:id="rId5"/>
    <p:sldId id="262" r:id="rId6"/>
    <p:sldId id="285" r:id="rId7"/>
    <p:sldId id="287" r:id="rId8"/>
    <p:sldId id="289" r:id="rId9"/>
    <p:sldId id="29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45" autoAdjust="0"/>
  </p:normalViewPr>
  <p:slideViewPr>
    <p:cSldViewPr snapToGrid="0">
      <p:cViewPr varScale="1">
        <p:scale>
          <a:sx n="56" d="100"/>
          <a:sy n="56" d="100"/>
        </p:scale>
        <p:origin x="16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58108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2098" cy="458108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9E5A164C-E460-408D-9938-127B8734DE0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3"/>
            <a:ext cx="2972098" cy="458107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3"/>
            <a:ext cx="2972098" cy="458107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388BD1AA-454E-4022-AF3E-4A2CC78A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1D336-ECBD-431A-8022-18C9B397261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6B375-7F12-4002-A418-E33C8139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0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6B375-7F12-4002-A418-E33C81393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8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3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40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9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1699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6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1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418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53136"/>
            <a:ext cx="6347714" cy="4488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0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3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0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5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9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69B4-E8A1-4E0D-A0F2-4AC6EA2A5E2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ABC393-E5DF-4CAB-B8AE-82BA7C17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6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ulie.Turnbull@dallascounty.org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3200" y="1554480"/>
            <a:ext cx="7548880" cy="1341119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Dallas Deflects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760" y="4490720"/>
            <a:ext cx="702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John Creuzot</a:t>
            </a: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Dallas County Criminal </a:t>
            </a:r>
            <a:r>
              <a:rPr lang="en-US" sz="2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District Attorney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2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19" y="477078"/>
            <a:ext cx="4459575" cy="5809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327" y="1585160"/>
            <a:ext cx="35895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What?  </a:t>
            </a:r>
          </a:p>
          <a:p>
            <a:r>
              <a:rPr lang="en-US" sz="1600" dirty="0"/>
              <a:t>A community-based diversion program that provides law enforcement officers an alternative to arresting individuals who suffer from mental illness and have committed non-violent misdemeanor offenses. Allows officer to return to beat within 10-15 minutes.</a:t>
            </a:r>
          </a:p>
          <a:p>
            <a:endParaRPr lang="en-US" sz="1600" dirty="0"/>
          </a:p>
          <a:p>
            <a:r>
              <a:rPr 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How?</a:t>
            </a:r>
          </a:p>
          <a:p>
            <a:r>
              <a:rPr lang="en-US" sz="1600" dirty="0"/>
              <a:t>Provides clients a trauma-informed case management plan, where the client receives a wide range of community-based health and social services.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6590" y="264360"/>
            <a:ext cx="6347713" cy="831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Dallas Deflects</a:t>
            </a:r>
          </a:p>
        </p:txBody>
      </p:sp>
    </p:spTree>
    <p:extLst>
      <p:ext uri="{BB962C8B-B14F-4D97-AF65-F5344CB8AC3E}">
        <p14:creationId xmlns:p14="http://schemas.microsoft.com/office/powerpoint/2010/main" val="177003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584" y="398212"/>
            <a:ext cx="7053542" cy="851588"/>
          </a:xfrm>
        </p:spPr>
        <p:txBody>
          <a:bodyPr/>
          <a:lstStyle/>
          <a:p>
            <a:r>
              <a:rPr lang="en-US" sz="2625" dirty="0"/>
              <a:t>Why Do We Need Dallas Deflects?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499864"/>
              </p:ext>
            </p:extLst>
          </p:nvPr>
        </p:nvGraphicFramePr>
        <p:xfrm>
          <a:off x="778500" y="1196789"/>
          <a:ext cx="5973364" cy="2051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615">
                  <a:extLst>
                    <a:ext uri="{9D8B030D-6E8A-4147-A177-3AD203B41FA5}">
                      <a16:colId xmlns:a16="http://schemas.microsoft.com/office/drawing/2014/main" val="2502297093"/>
                    </a:ext>
                  </a:extLst>
                </a:gridCol>
                <a:gridCol w="917749">
                  <a:extLst>
                    <a:ext uri="{9D8B030D-6E8A-4147-A177-3AD203B41FA5}">
                      <a16:colId xmlns:a16="http://schemas.microsoft.com/office/drawing/2014/main" val="2155216377"/>
                    </a:ext>
                  </a:extLst>
                </a:gridCol>
              </a:tblGrid>
              <a:tr h="462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Mr. A</a:t>
                      </a:r>
                    </a:p>
                  </a:txBody>
                  <a:tcPr marL="5570" marR="5570" marT="571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974060"/>
                  </a:ext>
                </a:extLst>
              </a:tr>
              <a:tr h="390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Number of Arrests (Dallas Co. since 1999)</a:t>
                      </a:r>
                    </a:p>
                  </a:txBody>
                  <a:tcPr marL="5570" marR="5570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570" marR="5570" marT="5715" marB="0" anchor="b"/>
                </a:tc>
                <a:extLst>
                  <a:ext uri="{0D108BD9-81ED-4DB2-BD59-A6C34878D82A}">
                    <a16:rowId xmlns:a16="http://schemas.microsoft.com/office/drawing/2014/main" val="4053984291"/>
                  </a:ext>
                </a:extLst>
              </a:tr>
              <a:tr h="390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Criminal Trespass Charges</a:t>
                      </a:r>
                    </a:p>
                  </a:txBody>
                  <a:tcPr marL="5570" marR="5570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5570" marR="5570" marT="5715" marB="0" anchor="b"/>
                </a:tc>
                <a:extLst>
                  <a:ext uri="{0D108BD9-81ED-4DB2-BD59-A6C34878D82A}">
                    <a16:rowId xmlns:a16="http://schemas.microsoft.com/office/drawing/2014/main" val="232285725"/>
                  </a:ext>
                </a:extLst>
              </a:tr>
              <a:tr h="390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Days on Behavioral Observation</a:t>
                      </a:r>
                    </a:p>
                  </a:txBody>
                  <a:tcPr marL="5570" marR="5570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1,214</a:t>
                      </a:r>
                    </a:p>
                  </a:txBody>
                  <a:tcPr marL="5570" marR="5570" marT="5715" marB="0" anchor="b"/>
                </a:tc>
                <a:extLst>
                  <a:ext uri="{0D108BD9-81ED-4DB2-BD59-A6C34878D82A}">
                    <a16:rowId xmlns:a16="http://schemas.microsoft.com/office/drawing/2014/main" val="626614191"/>
                  </a:ext>
                </a:extLst>
              </a:tr>
              <a:tr h="41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Number of Days Sentenced For Criminal Trespass</a:t>
                      </a:r>
                    </a:p>
                  </a:txBody>
                  <a:tcPr marL="5570" marR="5570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1,500</a:t>
                      </a:r>
                    </a:p>
                  </a:txBody>
                  <a:tcPr marL="5570" marR="5570" marT="5715" marB="0" anchor="b"/>
                </a:tc>
                <a:extLst>
                  <a:ext uri="{0D108BD9-81ED-4DB2-BD59-A6C34878D82A}">
                    <a16:rowId xmlns:a16="http://schemas.microsoft.com/office/drawing/2014/main" val="308559508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6945350" y="2933664"/>
            <a:ext cx="371612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975" dirty="0">
                <a:latin typeface="+mj-lt"/>
              </a:rPr>
              <a:t>*Data from Dallas County Adult Information System (AIS)</a:t>
            </a:r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332447"/>
              </p:ext>
            </p:extLst>
          </p:nvPr>
        </p:nvGraphicFramePr>
        <p:xfrm>
          <a:off x="778500" y="3947022"/>
          <a:ext cx="6060450" cy="206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321">
                  <a:extLst>
                    <a:ext uri="{9D8B030D-6E8A-4147-A177-3AD203B41FA5}">
                      <a16:colId xmlns:a16="http://schemas.microsoft.com/office/drawing/2014/main" val="2502297093"/>
                    </a:ext>
                  </a:extLst>
                </a:gridCol>
                <a:gridCol w="931129">
                  <a:extLst>
                    <a:ext uri="{9D8B030D-6E8A-4147-A177-3AD203B41FA5}">
                      <a16:colId xmlns:a16="http://schemas.microsoft.com/office/drawing/2014/main" val="2155216377"/>
                    </a:ext>
                  </a:extLst>
                </a:gridCol>
              </a:tblGrid>
              <a:tr h="4728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Ms. B**</a:t>
                      </a:r>
                    </a:p>
                  </a:txBody>
                  <a:tcPr marL="5570" marR="5570" marT="571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974060"/>
                  </a:ext>
                </a:extLst>
              </a:tr>
              <a:tr h="397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Number of Arrests (Dallas Co. since 1996)</a:t>
                      </a:r>
                    </a:p>
                  </a:txBody>
                  <a:tcPr marL="5570" marR="5570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5570" marR="5570" marT="5715" marB="0" anchor="b"/>
                </a:tc>
                <a:extLst>
                  <a:ext uri="{0D108BD9-81ED-4DB2-BD59-A6C34878D82A}">
                    <a16:rowId xmlns:a16="http://schemas.microsoft.com/office/drawing/2014/main" val="4053984291"/>
                  </a:ext>
                </a:extLst>
              </a:tr>
              <a:tr h="397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Criminal Trespass Charges</a:t>
                      </a:r>
                    </a:p>
                  </a:txBody>
                  <a:tcPr marL="5570" marR="5570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570" marR="5570" marT="5715" marB="0" anchor="b"/>
                </a:tc>
                <a:extLst>
                  <a:ext uri="{0D108BD9-81ED-4DB2-BD59-A6C34878D82A}">
                    <a16:rowId xmlns:a16="http://schemas.microsoft.com/office/drawing/2014/main" val="232285725"/>
                  </a:ext>
                </a:extLst>
              </a:tr>
              <a:tr h="397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Days on Behavioral Observation</a:t>
                      </a:r>
                    </a:p>
                  </a:txBody>
                  <a:tcPr marL="5570" marR="5570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719</a:t>
                      </a:r>
                    </a:p>
                  </a:txBody>
                  <a:tcPr marL="5570" marR="5570" marT="5715" marB="0" anchor="b"/>
                </a:tc>
                <a:extLst>
                  <a:ext uri="{0D108BD9-81ED-4DB2-BD59-A6C34878D82A}">
                    <a16:rowId xmlns:a16="http://schemas.microsoft.com/office/drawing/2014/main" val="626614191"/>
                  </a:ext>
                </a:extLst>
              </a:tr>
              <a:tr h="397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Number of Days Sentenced For Criminal Trespass</a:t>
                      </a:r>
                    </a:p>
                  </a:txBody>
                  <a:tcPr marL="5570" marR="5570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1,835</a:t>
                      </a:r>
                    </a:p>
                  </a:txBody>
                  <a:tcPr marL="5570" marR="5570" marT="5715" marB="0" anchor="b"/>
                </a:tc>
                <a:extLst>
                  <a:ext uri="{0D108BD9-81ED-4DB2-BD59-A6C34878D82A}">
                    <a16:rowId xmlns:a16="http://schemas.microsoft.com/office/drawing/2014/main" val="308559508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2701" y="6330588"/>
            <a:ext cx="419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 Most recently Back in Jail 7/22/2020</a:t>
            </a:r>
          </a:p>
        </p:txBody>
      </p:sp>
    </p:spTree>
    <p:extLst>
      <p:ext uri="{BB962C8B-B14F-4D97-AF65-F5344CB8AC3E}">
        <p14:creationId xmlns:p14="http://schemas.microsoft.com/office/powerpoint/2010/main" val="233410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Dallas Deflects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53136"/>
            <a:ext cx="7020561" cy="4194521"/>
          </a:xfrm>
        </p:spPr>
        <p:txBody>
          <a:bodyPr>
            <a:noAutofit/>
          </a:bodyPr>
          <a:lstStyle/>
          <a:p>
            <a:r>
              <a:rPr lang="en-US" sz="2000" dirty="0"/>
              <a:t>Homeward Bound wing for DD can house 16 individuals at any given time</a:t>
            </a:r>
          </a:p>
          <a:p>
            <a:r>
              <a:rPr lang="en-US" sz="2000" dirty="0"/>
              <a:t>Projected intake </a:t>
            </a:r>
            <a:r>
              <a:rPr lang="en-US" sz="2800" dirty="0"/>
              <a:t>~</a:t>
            </a:r>
            <a:r>
              <a:rPr lang="en-US" sz="2000" dirty="0"/>
              <a:t>2 individuals per day/5 days a week /520 individuals per year (eventually go 24/7)</a:t>
            </a:r>
          </a:p>
          <a:p>
            <a:r>
              <a:rPr lang="en-US" sz="2000" dirty="0"/>
              <a:t>Goal – engage individuals in wrap-around services so they can transition from DD to detox, residential substance use (at HB) or stable housing as soon as practical</a:t>
            </a:r>
          </a:p>
          <a:p>
            <a:r>
              <a:rPr lang="en-US" sz="2000" dirty="0"/>
              <a:t>Salvation Army will be second location when new facility finished - allow drop offs at a deflection center in North Dallas</a:t>
            </a:r>
          </a:p>
        </p:txBody>
      </p:sp>
    </p:spTree>
    <p:extLst>
      <p:ext uri="{BB962C8B-B14F-4D97-AF65-F5344CB8AC3E}">
        <p14:creationId xmlns:p14="http://schemas.microsoft.com/office/powerpoint/2010/main" val="181624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35116"/>
            <a:ext cx="6487887" cy="43560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Homeward Bound – empty wing to remodel for the Center</a:t>
            </a:r>
          </a:p>
          <a:p>
            <a:r>
              <a:rPr lang="en-US" dirty="0"/>
              <a:t>Parkland – provide medical services ($990,000)</a:t>
            </a:r>
          </a:p>
          <a:p>
            <a:r>
              <a:rPr lang="en-US" dirty="0"/>
              <a:t>NTBHA – provide mental health services ($1.4 mil)</a:t>
            </a:r>
          </a:p>
          <a:p>
            <a:r>
              <a:rPr lang="en-US" dirty="0"/>
              <a:t>Dallas County recently committed to covering Cost for build out of wing in Homeward Bound – approx. $1 million</a:t>
            </a:r>
          </a:p>
          <a:p>
            <a:r>
              <a:rPr lang="en-US" dirty="0"/>
              <a:t>Ernst &amp; Young partnering to provide cost benefit analysis for the project</a:t>
            </a:r>
          </a:p>
          <a:p>
            <a:r>
              <a:rPr lang="en-US" dirty="0"/>
              <a:t>Downtown Dallas Inc. partnering to assist with support from local downtown businesses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Remaining:</a:t>
            </a:r>
          </a:p>
          <a:p>
            <a:pPr lvl="1"/>
            <a:r>
              <a:rPr lang="en-US" dirty="0"/>
              <a:t>Security for the Center – approx. $250,000/</a:t>
            </a:r>
            <a:r>
              <a:rPr lang="en-US" dirty="0" err="1"/>
              <a:t>yr</a:t>
            </a:r>
            <a:r>
              <a:rPr lang="en-US" dirty="0"/>
              <a:t> (24/7)</a:t>
            </a:r>
          </a:p>
          <a:p>
            <a:pPr lvl="1"/>
            <a:r>
              <a:rPr lang="en-US" dirty="0"/>
              <a:t>Individual Residential Room Finish Out – this is where local corporations and organizations can collaborate on the project to “sponsor a room”</a:t>
            </a:r>
          </a:p>
        </p:txBody>
      </p:sp>
    </p:spTree>
    <p:extLst>
      <p:ext uri="{BB962C8B-B14F-4D97-AF65-F5344CB8AC3E}">
        <p14:creationId xmlns:p14="http://schemas.microsoft.com/office/powerpoint/2010/main" val="71519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65464"/>
            <a:ext cx="6347713" cy="618307"/>
          </a:xfrm>
        </p:spPr>
        <p:txBody>
          <a:bodyPr>
            <a:normAutofit fontScale="90000"/>
          </a:bodyPr>
          <a:lstStyle/>
          <a:p>
            <a:r>
              <a:rPr lang="en-US" dirty="0"/>
              <a:t>Layout &amp; Interior Renderings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20" y="687978"/>
            <a:ext cx="8332651" cy="60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5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99" y="397383"/>
            <a:ext cx="6347713" cy="741829"/>
          </a:xfrm>
        </p:spPr>
        <p:txBody>
          <a:bodyPr/>
          <a:lstStyle/>
          <a:p>
            <a:r>
              <a:rPr lang="en-US" dirty="0"/>
              <a:t>Outside Area and Drop Off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8" y="1524463"/>
            <a:ext cx="88963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361950"/>
            <a:ext cx="3155206" cy="1344439"/>
          </a:xfrm>
        </p:spPr>
        <p:txBody>
          <a:bodyPr>
            <a:normAutofit/>
          </a:bodyPr>
          <a:lstStyle/>
          <a:p>
            <a:r>
              <a:rPr lang="en-US" dirty="0"/>
              <a:t>Sponsor a </a:t>
            </a:r>
            <a:br>
              <a:rPr lang="en-US" dirty="0"/>
            </a:br>
            <a:r>
              <a:rPr lang="en-US" dirty="0"/>
              <a:t>Client Room?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1902872"/>
            <a:ext cx="4093339" cy="1864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2" y="4490627"/>
            <a:ext cx="5601185" cy="1958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676" y="471078"/>
            <a:ext cx="5334943" cy="39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8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&amp; Answer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brochures or further information on how you can assist with Dallas Deflects please contact: </a:t>
            </a:r>
            <a:r>
              <a:rPr lang="en-US" sz="2400" dirty="0">
                <a:hlinkClick r:id="rId2"/>
              </a:rPr>
              <a:t>Julie.Turnbull@dallascounty.org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17984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3323</TotalTime>
  <Words>420</Words>
  <Application>Microsoft Office PowerPoint</Application>
  <PresentationFormat>On-screen Show (4:3)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Why Do We Need Dallas Deflects?</vt:lpstr>
      <vt:lpstr>Dallas Deflects Capacity</vt:lpstr>
      <vt:lpstr>Current Status</vt:lpstr>
      <vt:lpstr>Layout &amp; Interior Renderings</vt:lpstr>
      <vt:lpstr>Outside Area and Drop Off</vt:lpstr>
      <vt:lpstr>Sponsor a  Client Room?</vt:lpstr>
      <vt:lpstr>Question &amp; Answer</vt:lpstr>
    </vt:vector>
  </TitlesOfParts>
  <Company>Dallascounty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Reject Criminal Trespass for the Homeless and Mentally Ill</dc:title>
  <dc:creator>Jamie Cole</dc:creator>
  <cp:lastModifiedBy>David Gruber</cp:lastModifiedBy>
  <cp:revision>59</cp:revision>
  <cp:lastPrinted>2020-07-28T19:23:29Z</cp:lastPrinted>
  <dcterms:created xsi:type="dcterms:W3CDTF">2020-07-02T17:39:18Z</dcterms:created>
  <dcterms:modified xsi:type="dcterms:W3CDTF">2021-09-16T11:31:27Z</dcterms:modified>
</cp:coreProperties>
</file>