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9" r:id="rId5"/>
    <p:sldId id="305" r:id="rId6"/>
    <p:sldId id="279" r:id="rId7"/>
    <p:sldId id="310" r:id="rId8"/>
    <p:sldId id="311" r:id="rId9"/>
    <p:sldId id="359" r:id="rId10"/>
    <p:sldId id="290" r:id="rId11"/>
    <p:sldId id="303" r:id="rId12"/>
    <p:sldId id="283" r:id="rId13"/>
    <p:sldId id="269" r:id="rId14"/>
    <p:sldId id="272" r:id="rId15"/>
    <p:sldId id="306" r:id="rId16"/>
    <p:sldId id="307" r:id="rId17"/>
    <p:sldId id="308" r:id="rId18"/>
    <p:sldId id="288" r:id="rId19"/>
    <p:sldId id="309" r:id="rId20"/>
  </p:sldIdLst>
  <p:sldSz cx="12192000" cy="6858000"/>
  <p:notesSz cx="9312275" cy="7026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8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9" autoAdjust="0"/>
    <p:restoredTop sz="95995" autoAdjust="0"/>
  </p:normalViewPr>
  <p:slideViewPr>
    <p:cSldViewPr snapToGrid="0">
      <p:cViewPr varScale="1">
        <p:scale>
          <a:sx n="68" d="100"/>
          <a:sy n="68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mailto:ofscommunitydevelopment@dallascityhall.com" TargetMode="External"/><Relationship Id="rId1" Type="http://schemas.openxmlformats.org/officeDocument/2006/relationships/hyperlink" Target="http://dallascityhall.com/departments/budget/communitydevelopment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://dallascityhall.com/departments/budget/communitydevelopment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mailto:ofscommunitydevelopment@dallascityhal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2DBA8-B69A-41B9-8C70-7C7F50B6E6D3}" type="doc">
      <dgm:prSet loTypeId="urn:microsoft.com/office/officeart/2005/8/layout/b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7875D-6257-462C-AE2C-073487259A82}">
      <dgm:prSet phldrT="[Text]" custT="1"/>
      <dgm:spPr>
        <a:solidFill>
          <a:srgbClr val="003F88"/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Mail</a:t>
          </a:r>
        </a:p>
      </dgm:t>
    </dgm:pt>
    <dgm:pt modelId="{E478140F-6CFF-46F5-BA4F-46CA2D545C1A}" type="parTrans" cxnId="{066400DB-758E-4C61-9700-E73171AD10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38C2A-6E14-4675-AAEE-80A9C5135429}" type="sibTrans" cxnId="{066400DB-758E-4C61-9700-E73171AD10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D430F-C04F-42EF-914B-68F82A05EDC7}">
      <dgm:prSet phldrT="[Text]" custT="1"/>
      <dgm:spPr>
        <a:ln>
          <a:solidFill>
            <a:srgbClr val="003F88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Mail comments to:</a:t>
          </a:r>
        </a:p>
      </dgm:t>
    </dgm:pt>
    <dgm:pt modelId="{0AD98865-89ED-409B-8648-056E51A6312D}" type="parTrans" cxnId="{50DB7DA2-ED47-4858-991D-497AFF3057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B370A-1158-4AEA-AF97-D272456759AA}" type="sibTrans" cxnId="{50DB7DA2-ED47-4858-991D-497AFF3057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67EDD-54AB-434C-8B04-C7F93F350620}">
      <dgm:prSet phldrT="[Text]" custT="1"/>
      <dgm:spPr>
        <a:solidFill>
          <a:srgbClr val="003F88"/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Online</a:t>
          </a:r>
        </a:p>
      </dgm:t>
    </dgm:pt>
    <dgm:pt modelId="{71408B93-7091-4551-98E9-667C8C5C39BE}" type="parTrans" cxnId="{A5634048-A054-464D-AB88-74B8540115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99AEA-1FD3-459B-91F3-7AE0F9A93DDE}" type="sibTrans" cxnId="{A5634048-A054-464D-AB88-74B8540115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B2689-0833-4569-8A61-DEE6ACF8D015}">
      <dgm:prSet phldrT="[Text]" custT="1"/>
      <dgm:spPr>
        <a:ln>
          <a:solidFill>
            <a:srgbClr val="003F88"/>
          </a:solidFill>
        </a:ln>
      </dgm:spPr>
      <dgm:t>
        <a:bodyPr/>
        <a:lstStyle/>
        <a:p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Take Community Survey Online at: </a:t>
          </a:r>
          <a:r>
            <a:rPr lang="en-US" sz="1600" u="sng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http://dallascityhall.com/departments/budget/communitydevelopment</a:t>
          </a:r>
          <a:endParaRPr lang="en-US" sz="16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90018-7720-4A4E-859B-5D4304EB2526}" type="parTrans" cxnId="{A16F948F-4B86-42C0-86D6-28889FC42E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E665C-62B1-4276-A08E-0B517371A8C2}" type="sibTrans" cxnId="{A16F948F-4B86-42C0-86D6-28889FC42E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B39AE-750C-4D4E-916D-08E987805664}">
      <dgm:prSet phldrT="[Text]" custT="1"/>
      <dgm:spPr>
        <a:solidFill>
          <a:srgbClr val="003F88"/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Verbal</a:t>
          </a:r>
        </a:p>
      </dgm:t>
    </dgm:pt>
    <dgm:pt modelId="{61CC4BDF-6683-4E7F-BFB2-08E00115859D}" type="parTrans" cxnId="{A3CAC342-AE7F-4505-9451-6C2CA18563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7355B-A17E-4542-AD3F-91E9F00DBA40}" type="sibTrans" cxnId="{A3CAC342-AE7F-4505-9451-6C2CA18563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879A6-FBD8-4A9B-8357-FF3B45C0F60A}">
      <dgm:prSet phldrT="[Text]" custT="1"/>
      <dgm:spPr>
        <a:ln>
          <a:solidFill>
            <a:srgbClr val="003F88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Comment during Virtual Public Meetings</a:t>
          </a:r>
        </a:p>
      </dgm:t>
    </dgm:pt>
    <dgm:pt modelId="{7717E149-BC9B-45F9-B6EF-E338F37E516E}" type="parTrans" cxnId="{C06659F1-9377-467D-AB7B-F851592279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66421-DE2F-4C14-B2AC-57B99E919D6B}" type="sibTrans" cxnId="{C06659F1-9377-467D-AB7B-F851592279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386D2A-C97C-4E1B-A749-0F1613A87E14}">
      <dgm:prSet phldrT="[Text]" custT="1"/>
      <dgm:spPr>
        <a:ln>
          <a:solidFill>
            <a:srgbClr val="003F88"/>
          </a:solidFill>
        </a:ln>
      </dgm:spPr>
      <dgm:t>
        <a:bodyPr/>
        <a:lstStyle/>
        <a:p>
          <a:r>
            <a:rPr lang="en-US" sz="160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Email comments to: </a:t>
          </a:r>
          <a:r>
            <a:rPr lang="en-US" sz="1600" u="sng" kern="1200" dirty="0"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2"/>
            </a:rPr>
            <a:t>ofscommunitydevelopment@dallascityhall.com</a:t>
          </a:r>
          <a:endParaRPr lang="en-US" sz="1600" u="sng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8D98FD7-CCC0-4AAD-95BF-31FC501D542F}" type="parTrans" cxnId="{AA98B715-DEC9-4FD7-A48E-C4D241F5388C}">
      <dgm:prSet/>
      <dgm:spPr/>
      <dgm:t>
        <a:bodyPr/>
        <a:lstStyle/>
        <a:p>
          <a:endParaRPr lang="en-US"/>
        </a:p>
      </dgm:t>
    </dgm:pt>
    <dgm:pt modelId="{499C1015-0A4B-4BDC-8882-65B0612A3B59}" type="sibTrans" cxnId="{AA98B715-DEC9-4FD7-A48E-C4D241F5388C}">
      <dgm:prSet/>
      <dgm:spPr/>
      <dgm:t>
        <a:bodyPr/>
        <a:lstStyle/>
        <a:p>
          <a:endParaRPr lang="en-US"/>
        </a:p>
      </dgm:t>
    </dgm:pt>
    <dgm:pt modelId="{FFE4BDFB-53F2-4327-8D80-F4701877F83D}">
      <dgm:prSet phldrT="[Text]" custT="1"/>
      <dgm:spPr>
        <a:ln>
          <a:solidFill>
            <a:srgbClr val="003F88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Speak at Community Development Commission monthly meetings or City Council public hearings</a:t>
          </a:r>
        </a:p>
      </dgm:t>
    </dgm:pt>
    <dgm:pt modelId="{F0A5FB61-8841-47AC-8249-B681F1A31CED}" type="parTrans" cxnId="{D875048A-8BF8-4C33-ADB1-6BA9F674A17D}">
      <dgm:prSet/>
      <dgm:spPr/>
      <dgm:t>
        <a:bodyPr/>
        <a:lstStyle/>
        <a:p>
          <a:endParaRPr lang="en-US"/>
        </a:p>
      </dgm:t>
    </dgm:pt>
    <dgm:pt modelId="{11AFFF09-4C3E-4522-8A05-B0C401062A81}" type="sibTrans" cxnId="{D875048A-8BF8-4C33-ADB1-6BA9F674A17D}">
      <dgm:prSet/>
      <dgm:spPr/>
      <dgm:t>
        <a:bodyPr/>
        <a:lstStyle/>
        <a:p>
          <a:endParaRPr lang="en-US"/>
        </a:p>
      </dgm:t>
    </dgm:pt>
    <dgm:pt modelId="{A487B1A0-B0C3-43B9-ADCD-001E39A4E438}">
      <dgm:prSet phldrT="[Text]" custT="1"/>
      <dgm:spPr>
        <a:ln>
          <a:solidFill>
            <a:srgbClr val="003F88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Call 214-670-4557 to make a comment to Budget &amp; Management Services</a:t>
          </a:r>
        </a:p>
      </dgm:t>
    </dgm:pt>
    <dgm:pt modelId="{70CFD037-8623-4154-808A-BA726B26EE42}" type="parTrans" cxnId="{65D179C2-4EF4-44A3-8BC0-8085020A69C3}">
      <dgm:prSet/>
      <dgm:spPr/>
      <dgm:t>
        <a:bodyPr/>
        <a:lstStyle/>
        <a:p>
          <a:endParaRPr lang="en-US"/>
        </a:p>
      </dgm:t>
    </dgm:pt>
    <dgm:pt modelId="{C00ADB5C-0523-4EBC-8720-5130A69349E6}" type="sibTrans" cxnId="{65D179C2-4EF4-44A3-8BC0-8085020A69C3}">
      <dgm:prSet/>
      <dgm:spPr/>
      <dgm:t>
        <a:bodyPr/>
        <a:lstStyle/>
        <a:p>
          <a:endParaRPr lang="en-US"/>
        </a:p>
      </dgm:t>
    </dgm:pt>
    <dgm:pt modelId="{A2F9227F-5F96-418B-A2EE-E764BFDA7DE8}">
      <dgm:prSet phldrT="[Text]" custT="1"/>
      <dgm:spPr>
        <a:ln>
          <a:solidFill>
            <a:srgbClr val="003F88"/>
          </a:solidFill>
        </a:ln>
      </dgm:spPr>
      <dgm:t>
        <a:bodyPr/>
        <a:lstStyle/>
        <a:p>
          <a:pPr>
            <a:buNone/>
          </a:pPr>
          <a:r>
            <a:rPr lang="en-US" sz="160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</a:t>
          </a:r>
          <a:r>
            <a:rPr lang="en-US" sz="130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Scroll down to “Survey” link under FY2021-22 CONSOLIDATED PLAN BUDGET</a:t>
          </a:r>
        </a:p>
      </dgm:t>
    </dgm:pt>
    <dgm:pt modelId="{74898699-71A7-48D9-A812-823D98F5A82E}" type="parTrans" cxnId="{F93D7D1E-EB1A-4C1C-9538-B6A7FA1DB458}">
      <dgm:prSet/>
      <dgm:spPr/>
      <dgm:t>
        <a:bodyPr/>
        <a:lstStyle/>
        <a:p>
          <a:endParaRPr lang="en-US"/>
        </a:p>
      </dgm:t>
    </dgm:pt>
    <dgm:pt modelId="{B4DC95C2-9C60-455A-9B8A-910F560DDD57}" type="sibTrans" cxnId="{F93D7D1E-EB1A-4C1C-9538-B6A7FA1DB458}">
      <dgm:prSet/>
      <dgm:spPr/>
      <dgm:t>
        <a:bodyPr/>
        <a:lstStyle/>
        <a:p>
          <a:endParaRPr lang="en-US"/>
        </a:p>
      </dgm:t>
    </dgm:pt>
    <dgm:pt modelId="{D39C6CEB-0852-4340-994D-D805121B2040}" type="pres">
      <dgm:prSet presAssocID="{0712DBA8-B69A-41B9-8C70-7C7F50B6E6D3}" presName="diagram" presStyleCnt="0">
        <dgm:presLayoutVars>
          <dgm:dir/>
          <dgm:animLvl val="lvl"/>
          <dgm:resizeHandles val="exact"/>
        </dgm:presLayoutVars>
      </dgm:prSet>
      <dgm:spPr/>
    </dgm:pt>
    <dgm:pt modelId="{A1E71A1F-ACD8-48ED-9A01-EF488A907DCE}" type="pres">
      <dgm:prSet presAssocID="{8BA7875D-6257-462C-AE2C-073487259A82}" presName="compNode" presStyleCnt="0"/>
      <dgm:spPr/>
    </dgm:pt>
    <dgm:pt modelId="{64505695-1F08-407D-85B0-76E9883928BF}" type="pres">
      <dgm:prSet presAssocID="{8BA7875D-6257-462C-AE2C-073487259A82}" presName="childRect" presStyleLbl="bgAcc1" presStyleIdx="0" presStyleCnt="3" custScaleX="121523" custScaleY="90184" custLinFactNeighborY="2053">
        <dgm:presLayoutVars>
          <dgm:bulletEnabled val="1"/>
        </dgm:presLayoutVars>
      </dgm:prSet>
      <dgm:spPr/>
    </dgm:pt>
    <dgm:pt modelId="{D68853CD-2D65-4185-B9E7-E1488221B12E}" type="pres">
      <dgm:prSet presAssocID="{8BA7875D-6257-462C-AE2C-073487259A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8C15E0C-8464-4987-950D-64293125E254}" type="pres">
      <dgm:prSet presAssocID="{8BA7875D-6257-462C-AE2C-073487259A82}" presName="parentRect" presStyleLbl="alignNode1" presStyleIdx="0" presStyleCnt="3" custScaleX="121523" custScaleY="59269" custLinFactNeighborX="-50" custLinFactNeighborY="-25855"/>
      <dgm:spPr/>
    </dgm:pt>
    <dgm:pt modelId="{3907B770-59AE-4DB9-B4F4-883627A49548}" type="pres">
      <dgm:prSet presAssocID="{8BA7875D-6257-462C-AE2C-073487259A82}" presName="adorn" presStyleLbl="fgAccFollowNode1" presStyleIdx="0" presStyleCnt="3" custScaleX="71892" custScaleY="71892" custLinFactNeighborX="21496" custLinFactNeighborY="-338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8883FD3-88B7-453E-90D1-89DC37ABFDB8}" type="pres">
      <dgm:prSet presAssocID="{E2538C2A-6E14-4675-AAEE-80A9C5135429}" presName="sibTrans" presStyleLbl="sibTrans2D1" presStyleIdx="0" presStyleCnt="0"/>
      <dgm:spPr/>
    </dgm:pt>
    <dgm:pt modelId="{C3F37EA9-7173-4509-84DC-68FB51F21CF5}" type="pres">
      <dgm:prSet presAssocID="{DF367EDD-54AB-434C-8B04-C7F93F350620}" presName="compNode" presStyleCnt="0"/>
      <dgm:spPr/>
    </dgm:pt>
    <dgm:pt modelId="{C64562A1-96EB-43FD-B3D9-36CF693D4889}" type="pres">
      <dgm:prSet presAssocID="{DF367EDD-54AB-434C-8B04-C7F93F350620}" presName="childRect" presStyleLbl="bgAcc1" presStyleIdx="1" presStyleCnt="3" custScaleX="121523" custScaleY="90445" custLinFactNeighborX="370" custLinFactNeighborY="3461">
        <dgm:presLayoutVars>
          <dgm:bulletEnabled val="1"/>
        </dgm:presLayoutVars>
      </dgm:prSet>
      <dgm:spPr/>
    </dgm:pt>
    <dgm:pt modelId="{ACF1B295-6D51-4994-8520-3E4ADE0BC4F0}" type="pres">
      <dgm:prSet presAssocID="{DF367EDD-54AB-434C-8B04-C7F93F35062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F20106-3D7F-4E3A-840E-839933E89341}" type="pres">
      <dgm:prSet presAssocID="{DF367EDD-54AB-434C-8B04-C7F93F350620}" presName="parentRect" presStyleLbl="alignNode1" presStyleIdx="1" presStyleCnt="3" custScaleX="121523" custScaleY="59269" custLinFactNeighborX="376" custLinFactNeighborY="-23060"/>
      <dgm:spPr/>
    </dgm:pt>
    <dgm:pt modelId="{AEED93F4-3725-4F55-AF53-7BEC4066D9AA}" type="pres">
      <dgm:prSet presAssocID="{DF367EDD-54AB-434C-8B04-C7F93F350620}" presName="adorn" presStyleLbl="fgAccFollowNode1" presStyleIdx="1" presStyleCnt="3" custScaleX="73818" custScaleY="73818" custLinFactNeighborX="20462" custLinFactNeighborY="-2924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FAFF7AA0-DED9-46FC-9224-071181769C12}" type="pres">
      <dgm:prSet presAssocID="{F8999AEA-1FD3-459B-91F3-7AE0F9A93DDE}" presName="sibTrans" presStyleLbl="sibTrans2D1" presStyleIdx="0" presStyleCnt="0"/>
      <dgm:spPr/>
    </dgm:pt>
    <dgm:pt modelId="{75511A1B-1072-4580-A05A-0DBCCFBFDD37}" type="pres">
      <dgm:prSet presAssocID="{88BB39AE-750C-4D4E-916D-08E987805664}" presName="compNode" presStyleCnt="0"/>
      <dgm:spPr/>
    </dgm:pt>
    <dgm:pt modelId="{929292C6-ED33-49F1-9745-A2A5253274DD}" type="pres">
      <dgm:prSet presAssocID="{88BB39AE-750C-4D4E-916D-08E987805664}" presName="childRect" presStyleLbl="bgAcc1" presStyleIdx="2" presStyleCnt="3" custScaleX="121956" custScaleY="89966" custLinFactNeighborY="2258">
        <dgm:presLayoutVars>
          <dgm:bulletEnabled val="1"/>
        </dgm:presLayoutVars>
      </dgm:prSet>
      <dgm:spPr/>
    </dgm:pt>
    <dgm:pt modelId="{AEDE71E5-1FBA-4247-9928-8C6D924A566B}" type="pres">
      <dgm:prSet presAssocID="{88BB39AE-750C-4D4E-916D-08E98780566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C90B74B-BFCF-43F6-816F-EDA5B10ED83D}" type="pres">
      <dgm:prSet presAssocID="{88BB39AE-750C-4D4E-916D-08E987805664}" presName="parentRect" presStyleLbl="alignNode1" presStyleIdx="2" presStyleCnt="3" custScaleX="121523" custScaleY="59269" custLinFactNeighborX="0" custLinFactNeighborY="-25764"/>
      <dgm:spPr/>
    </dgm:pt>
    <dgm:pt modelId="{F78C0054-E1E6-4A0E-A91D-6386D879147B}" type="pres">
      <dgm:prSet presAssocID="{88BB39AE-750C-4D4E-916D-08E987805664}" presName="adorn" presStyleLbl="fgAccFollowNode1" presStyleIdx="2" presStyleCnt="3" custScaleX="73818" custScaleY="73818" custLinFactNeighborX="21781" custLinFactNeighborY="-3045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</dgm:ptLst>
  <dgm:cxnLst>
    <dgm:cxn modelId="{AA98B715-DEC9-4FD7-A48E-C4D241F5388C}" srcId="{DF367EDD-54AB-434C-8B04-C7F93F350620}" destId="{9C386D2A-C97C-4E1B-A749-0F1613A87E14}" srcOrd="2" destOrd="0" parTransId="{B8D98FD7-CCC0-4AAD-95BF-31FC501D542F}" sibTransId="{499C1015-0A4B-4BDC-8882-65B0612A3B59}"/>
    <dgm:cxn modelId="{0529CA19-DEBE-45B6-940E-0BA5E52C7BFE}" type="presOf" srcId="{0712DBA8-B69A-41B9-8C70-7C7F50B6E6D3}" destId="{D39C6CEB-0852-4340-994D-D805121B2040}" srcOrd="0" destOrd="0" presId="urn:microsoft.com/office/officeart/2005/8/layout/bList2"/>
    <dgm:cxn modelId="{F93D7D1E-EB1A-4C1C-9538-B6A7FA1DB458}" srcId="{DF367EDD-54AB-434C-8B04-C7F93F350620}" destId="{A2F9227F-5F96-418B-A2EE-E764BFDA7DE8}" srcOrd="1" destOrd="0" parTransId="{74898699-71A7-48D9-A812-823D98F5A82E}" sibTransId="{B4DC95C2-9C60-455A-9B8A-910F560DDD57}"/>
    <dgm:cxn modelId="{CBED6337-9BB8-4EFA-93F7-2B26AF6C08A7}" type="presOf" srcId="{9C386D2A-C97C-4E1B-A749-0F1613A87E14}" destId="{C64562A1-96EB-43FD-B3D9-36CF693D4889}" srcOrd="0" destOrd="2" presId="urn:microsoft.com/office/officeart/2005/8/layout/bList2"/>
    <dgm:cxn modelId="{DDDCC65C-1C15-4C5B-B86D-42A576368F67}" type="presOf" srcId="{F8999AEA-1FD3-459B-91F3-7AE0F9A93DDE}" destId="{FAFF7AA0-DED9-46FC-9224-071181769C12}" srcOrd="0" destOrd="0" presId="urn:microsoft.com/office/officeart/2005/8/layout/bList2"/>
    <dgm:cxn modelId="{A3CAC342-AE7F-4505-9451-6C2CA18563BD}" srcId="{0712DBA8-B69A-41B9-8C70-7C7F50B6E6D3}" destId="{88BB39AE-750C-4D4E-916D-08E987805664}" srcOrd="2" destOrd="0" parTransId="{61CC4BDF-6683-4E7F-BFB2-08E00115859D}" sibTransId="{09D7355B-A17E-4542-AD3F-91E9F00DBA40}"/>
    <dgm:cxn modelId="{A5634048-A054-464D-AB88-74B8540115FD}" srcId="{0712DBA8-B69A-41B9-8C70-7C7F50B6E6D3}" destId="{DF367EDD-54AB-434C-8B04-C7F93F350620}" srcOrd="1" destOrd="0" parTransId="{71408B93-7091-4551-98E9-667C8C5C39BE}" sibTransId="{F8999AEA-1FD3-459B-91F3-7AE0F9A93DDE}"/>
    <dgm:cxn modelId="{5F190269-12E9-431F-B54E-903F7A5E874A}" type="presOf" srcId="{8BA7875D-6257-462C-AE2C-073487259A82}" destId="{D68853CD-2D65-4185-B9E7-E1488221B12E}" srcOrd="0" destOrd="0" presId="urn:microsoft.com/office/officeart/2005/8/layout/bList2"/>
    <dgm:cxn modelId="{5600C44D-819A-4280-A92F-97CD242ECE57}" type="presOf" srcId="{88BB39AE-750C-4D4E-916D-08E987805664}" destId="{AEDE71E5-1FBA-4247-9928-8C6D924A566B}" srcOrd="0" destOrd="0" presId="urn:microsoft.com/office/officeart/2005/8/layout/bList2"/>
    <dgm:cxn modelId="{78ACFB72-6A0F-4894-8B66-8D6E5C6F25DF}" type="presOf" srcId="{E2538C2A-6E14-4675-AAEE-80A9C5135429}" destId="{A8883FD3-88B7-453E-90D1-89DC37ABFDB8}" srcOrd="0" destOrd="0" presId="urn:microsoft.com/office/officeart/2005/8/layout/bList2"/>
    <dgm:cxn modelId="{4F807374-E73A-4084-BD1A-D5295697E40D}" type="presOf" srcId="{DF367EDD-54AB-434C-8B04-C7F93F350620}" destId="{ACF1B295-6D51-4994-8520-3E4ADE0BC4F0}" srcOrd="0" destOrd="0" presId="urn:microsoft.com/office/officeart/2005/8/layout/bList2"/>
    <dgm:cxn modelId="{3B4C8655-BB90-46F1-B4B8-DAA6DD105F41}" type="presOf" srcId="{8BA7875D-6257-462C-AE2C-073487259A82}" destId="{88C15E0C-8464-4987-950D-64293125E254}" srcOrd="1" destOrd="0" presId="urn:microsoft.com/office/officeart/2005/8/layout/bList2"/>
    <dgm:cxn modelId="{3690E575-106E-428F-BEB4-24960E82DFBC}" type="presOf" srcId="{FFE4BDFB-53F2-4327-8D80-F4701877F83D}" destId="{929292C6-ED33-49F1-9745-A2A5253274DD}" srcOrd="0" destOrd="1" presId="urn:microsoft.com/office/officeart/2005/8/layout/bList2"/>
    <dgm:cxn modelId="{1E537E58-913C-4590-9CC5-A5DA3BB64444}" type="presOf" srcId="{C04D430F-C04F-42EF-914B-68F82A05EDC7}" destId="{64505695-1F08-407D-85B0-76E9883928BF}" srcOrd="0" destOrd="0" presId="urn:microsoft.com/office/officeart/2005/8/layout/bList2"/>
    <dgm:cxn modelId="{D875048A-8BF8-4C33-ADB1-6BA9F674A17D}" srcId="{88BB39AE-750C-4D4E-916D-08E987805664}" destId="{FFE4BDFB-53F2-4327-8D80-F4701877F83D}" srcOrd="1" destOrd="0" parTransId="{F0A5FB61-8841-47AC-8249-B681F1A31CED}" sibTransId="{11AFFF09-4C3E-4522-8A05-B0C401062A81}"/>
    <dgm:cxn modelId="{A16F948F-4B86-42C0-86D6-28889FC42E1E}" srcId="{DF367EDD-54AB-434C-8B04-C7F93F350620}" destId="{E62B2689-0833-4569-8A61-DEE6ACF8D015}" srcOrd="0" destOrd="0" parTransId="{97990018-7720-4A4E-859B-5D4304EB2526}" sibTransId="{25BE665C-62B1-4276-A08E-0B517371A8C2}"/>
    <dgm:cxn modelId="{39E6809C-2201-48F2-A8FE-24D79864CDDB}" type="presOf" srcId="{DF367EDD-54AB-434C-8B04-C7F93F350620}" destId="{12F20106-3D7F-4E3A-840E-839933E89341}" srcOrd="1" destOrd="0" presId="urn:microsoft.com/office/officeart/2005/8/layout/bList2"/>
    <dgm:cxn modelId="{085864A0-F91D-43EF-8110-9D98B3BB153F}" type="presOf" srcId="{3C8879A6-FBD8-4A9B-8357-FF3B45C0F60A}" destId="{929292C6-ED33-49F1-9745-A2A5253274DD}" srcOrd="0" destOrd="0" presId="urn:microsoft.com/office/officeart/2005/8/layout/bList2"/>
    <dgm:cxn modelId="{50DB7DA2-ED47-4858-991D-497AFF305715}" srcId="{8BA7875D-6257-462C-AE2C-073487259A82}" destId="{C04D430F-C04F-42EF-914B-68F82A05EDC7}" srcOrd="0" destOrd="0" parTransId="{0AD98865-89ED-409B-8648-056E51A6312D}" sibTransId="{442B370A-1158-4AEA-AF97-D272456759AA}"/>
    <dgm:cxn modelId="{1A1728A7-B548-4572-B25C-8D38DE24B53C}" type="presOf" srcId="{A487B1A0-B0C3-43B9-ADCD-001E39A4E438}" destId="{929292C6-ED33-49F1-9745-A2A5253274DD}" srcOrd="0" destOrd="2" presId="urn:microsoft.com/office/officeart/2005/8/layout/bList2"/>
    <dgm:cxn modelId="{65D179C2-4EF4-44A3-8BC0-8085020A69C3}" srcId="{88BB39AE-750C-4D4E-916D-08E987805664}" destId="{A487B1A0-B0C3-43B9-ADCD-001E39A4E438}" srcOrd="2" destOrd="0" parTransId="{70CFD037-8623-4154-808A-BA726B26EE42}" sibTransId="{C00ADB5C-0523-4EBC-8720-5130A69349E6}"/>
    <dgm:cxn modelId="{066400DB-758E-4C61-9700-E73171AD1030}" srcId="{0712DBA8-B69A-41B9-8C70-7C7F50B6E6D3}" destId="{8BA7875D-6257-462C-AE2C-073487259A82}" srcOrd="0" destOrd="0" parTransId="{E478140F-6CFF-46F5-BA4F-46CA2D545C1A}" sibTransId="{E2538C2A-6E14-4675-AAEE-80A9C5135429}"/>
    <dgm:cxn modelId="{9D0A64DB-2350-4D63-9EAD-C0371B5B301B}" type="presOf" srcId="{A2F9227F-5F96-418B-A2EE-E764BFDA7DE8}" destId="{C64562A1-96EB-43FD-B3D9-36CF693D4889}" srcOrd="0" destOrd="1" presId="urn:microsoft.com/office/officeart/2005/8/layout/bList2"/>
    <dgm:cxn modelId="{FF9E4FDB-3369-45CF-BAA4-A697596EE79D}" type="presOf" srcId="{88BB39AE-750C-4D4E-916D-08E987805664}" destId="{1C90B74B-BFCF-43F6-816F-EDA5B10ED83D}" srcOrd="1" destOrd="0" presId="urn:microsoft.com/office/officeart/2005/8/layout/bList2"/>
    <dgm:cxn modelId="{C06659F1-9377-467D-AB7B-F851592279B4}" srcId="{88BB39AE-750C-4D4E-916D-08E987805664}" destId="{3C8879A6-FBD8-4A9B-8357-FF3B45C0F60A}" srcOrd="0" destOrd="0" parTransId="{7717E149-BC9B-45F9-B6EF-E338F37E516E}" sibTransId="{74366421-DE2F-4C14-B2AC-57B99E919D6B}"/>
    <dgm:cxn modelId="{4E242CF6-D5DE-47B9-AC72-136D5AFE177E}" type="presOf" srcId="{E62B2689-0833-4569-8A61-DEE6ACF8D015}" destId="{C64562A1-96EB-43FD-B3D9-36CF693D4889}" srcOrd="0" destOrd="0" presId="urn:microsoft.com/office/officeart/2005/8/layout/bList2"/>
    <dgm:cxn modelId="{46C6037B-9460-48A5-9E77-180FBF87BE2C}" type="presParOf" srcId="{D39C6CEB-0852-4340-994D-D805121B2040}" destId="{A1E71A1F-ACD8-48ED-9A01-EF488A907DCE}" srcOrd="0" destOrd="0" presId="urn:microsoft.com/office/officeart/2005/8/layout/bList2"/>
    <dgm:cxn modelId="{B5929E4D-C939-4516-B724-628CBFA283EE}" type="presParOf" srcId="{A1E71A1F-ACD8-48ED-9A01-EF488A907DCE}" destId="{64505695-1F08-407D-85B0-76E9883928BF}" srcOrd="0" destOrd="0" presId="urn:microsoft.com/office/officeart/2005/8/layout/bList2"/>
    <dgm:cxn modelId="{BAC65963-1EE0-465A-9C7D-C1F7411A74C7}" type="presParOf" srcId="{A1E71A1F-ACD8-48ED-9A01-EF488A907DCE}" destId="{D68853CD-2D65-4185-B9E7-E1488221B12E}" srcOrd="1" destOrd="0" presId="urn:microsoft.com/office/officeart/2005/8/layout/bList2"/>
    <dgm:cxn modelId="{FE79AB0F-28C3-4C02-B6F9-7B93EEE71C3D}" type="presParOf" srcId="{A1E71A1F-ACD8-48ED-9A01-EF488A907DCE}" destId="{88C15E0C-8464-4987-950D-64293125E254}" srcOrd="2" destOrd="0" presId="urn:microsoft.com/office/officeart/2005/8/layout/bList2"/>
    <dgm:cxn modelId="{EE8F33C8-523C-49A6-B60C-A8B3F11403EE}" type="presParOf" srcId="{A1E71A1F-ACD8-48ED-9A01-EF488A907DCE}" destId="{3907B770-59AE-4DB9-B4F4-883627A49548}" srcOrd="3" destOrd="0" presId="urn:microsoft.com/office/officeart/2005/8/layout/bList2"/>
    <dgm:cxn modelId="{B20EAB0C-3FB7-4925-A3FD-2FB9C0E6B8AF}" type="presParOf" srcId="{D39C6CEB-0852-4340-994D-D805121B2040}" destId="{A8883FD3-88B7-453E-90D1-89DC37ABFDB8}" srcOrd="1" destOrd="0" presId="urn:microsoft.com/office/officeart/2005/8/layout/bList2"/>
    <dgm:cxn modelId="{23E5B0F5-F29A-49AB-A9D3-FFC4CF5AD1CA}" type="presParOf" srcId="{D39C6CEB-0852-4340-994D-D805121B2040}" destId="{C3F37EA9-7173-4509-84DC-68FB51F21CF5}" srcOrd="2" destOrd="0" presId="urn:microsoft.com/office/officeart/2005/8/layout/bList2"/>
    <dgm:cxn modelId="{27162FAE-64EB-479E-86AC-CD848BAE1C20}" type="presParOf" srcId="{C3F37EA9-7173-4509-84DC-68FB51F21CF5}" destId="{C64562A1-96EB-43FD-B3D9-36CF693D4889}" srcOrd="0" destOrd="0" presId="urn:microsoft.com/office/officeart/2005/8/layout/bList2"/>
    <dgm:cxn modelId="{00DAEF48-17C8-4A9D-AB5F-23DE2D05D280}" type="presParOf" srcId="{C3F37EA9-7173-4509-84DC-68FB51F21CF5}" destId="{ACF1B295-6D51-4994-8520-3E4ADE0BC4F0}" srcOrd="1" destOrd="0" presId="urn:microsoft.com/office/officeart/2005/8/layout/bList2"/>
    <dgm:cxn modelId="{BCC1ACC1-08D9-4C2E-9A96-26621191A2A4}" type="presParOf" srcId="{C3F37EA9-7173-4509-84DC-68FB51F21CF5}" destId="{12F20106-3D7F-4E3A-840E-839933E89341}" srcOrd="2" destOrd="0" presId="urn:microsoft.com/office/officeart/2005/8/layout/bList2"/>
    <dgm:cxn modelId="{2793CE50-CF11-4EAB-9084-D66DDF29C6C5}" type="presParOf" srcId="{C3F37EA9-7173-4509-84DC-68FB51F21CF5}" destId="{AEED93F4-3725-4F55-AF53-7BEC4066D9AA}" srcOrd="3" destOrd="0" presId="urn:microsoft.com/office/officeart/2005/8/layout/bList2"/>
    <dgm:cxn modelId="{762DE511-736C-4E86-8208-7ACD7540706A}" type="presParOf" srcId="{D39C6CEB-0852-4340-994D-D805121B2040}" destId="{FAFF7AA0-DED9-46FC-9224-071181769C12}" srcOrd="3" destOrd="0" presId="urn:microsoft.com/office/officeart/2005/8/layout/bList2"/>
    <dgm:cxn modelId="{62E3CBD5-7F46-4D06-9658-A9C0D6CAAD1E}" type="presParOf" srcId="{D39C6CEB-0852-4340-994D-D805121B2040}" destId="{75511A1B-1072-4580-A05A-0DBCCFBFDD37}" srcOrd="4" destOrd="0" presId="urn:microsoft.com/office/officeart/2005/8/layout/bList2"/>
    <dgm:cxn modelId="{0BBF3DD5-E9E8-4DF3-AB0F-CE7D9C35B9DB}" type="presParOf" srcId="{75511A1B-1072-4580-A05A-0DBCCFBFDD37}" destId="{929292C6-ED33-49F1-9745-A2A5253274DD}" srcOrd="0" destOrd="0" presId="urn:microsoft.com/office/officeart/2005/8/layout/bList2"/>
    <dgm:cxn modelId="{6EB78D3E-4CC2-4F0D-8B23-26187DF68706}" type="presParOf" srcId="{75511A1B-1072-4580-A05A-0DBCCFBFDD37}" destId="{AEDE71E5-1FBA-4247-9928-8C6D924A566B}" srcOrd="1" destOrd="0" presId="urn:microsoft.com/office/officeart/2005/8/layout/bList2"/>
    <dgm:cxn modelId="{4A7F491D-7B8B-4ACE-851D-130567EA27BD}" type="presParOf" srcId="{75511A1B-1072-4580-A05A-0DBCCFBFDD37}" destId="{1C90B74B-BFCF-43F6-816F-EDA5B10ED83D}" srcOrd="2" destOrd="0" presId="urn:microsoft.com/office/officeart/2005/8/layout/bList2"/>
    <dgm:cxn modelId="{6159027D-BD1B-4F0B-B97D-DAD5E7D7E25D}" type="presParOf" srcId="{75511A1B-1072-4580-A05A-0DBCCFBFDD37}" destId="{F78C0054-E1E6-4A0E-A91D-6386D879147B}" srcOrd="3" destOrd="0" presId="urn:microsoft.com/office/officeart/2005/8/layout/b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05695-1F08-407D-85B0-76E9883928BF}">
      <dsp:nvSpPr>
        <dsp:cNvPr id="0" name=""/>
        <dsp:cNvSpPr/>
      </dsp:nvSpPr>
      <dsp:spPr>
        <a:xfrm>
          <a:off x="140851" y="51601"/>
          <a:ext cx="3477634" cy="19265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3F8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Mail comments to:</a:t>
          </a:r>
        </a:p>
      </dsp:txBody>
      <dsp:txXfrm>
        <a:off x="185992" y="96742"/>
        <a:ext cx="3387352" cy="1881374"/>
      </dsp:txXfrm>
    </dsp:sp>
    <dsp:sp modelId="{88C15E0C-8464-4987-950D-64293125E254}">
      <dsp:nvSpPr>
        <dsp:cNvPr id="0" name=""/>
        <dsp:cNvSpPr/>
      </dsp:nvSpPr>
      <dsp:spPr>
        <a:xfrm>
          <a:off x="139421" y="1988680"/>
          <a:ext cx="3477634" cy="544426"/>
        </a:xfrm>
        <a:prstGeom prst="rect">
          <a:avLst/>
        </a:prstGeom>
        <a:solidFill>
          <a:srgbClr val="003F8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Mail</a:t>
          </a:r>
        </a:p>
      </dsp:txBody>
      <dsp:txXfrm>
        <a:off x="139421" y="1988680"/>
        <a:ext cx="2449038" cy="544426"/>
      </dsp:txXfrm>
    </dsp:sp>
    <dsp:sp modelId="{3907B770-59AE-4DB9-B4F4-883627A49548}">
      <dsp:nvSpPr>
        <dsp:cNvPr id="0" name=""/>
        <dsp:cNvSpPr/>
      </dsp:nvSpPr>
      <dsp:spPr>
        <a:xfrm>
          <a:off x="2901123" y="1986294"/>
          <a:ext cx="720068" cy="7200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562A1-96EB-43FD-B3D9-36CF693D4889}">
      <dsp:nvSpPr>
        <dsp:cNvPr id="0" name=""/>
        <dsp:cNvSpPr/>
      </dsp:nvSpPr>
      <dsp:spPr>
        <a:xfrm>
          <a:off x="3877214" y="75463"/>
          <a:ext cx="3477634" cy="19320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3F8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Take Community Survey Online at: </a:t>
          </a:r>
          <a:r>
            <a:rPr lang="en-US" sz="1600" u="sng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http://dallascityhall.com/departments/budget/communitydevelopment</a:t>
          </a:r>
          <a:endParaRPr lang="en-US" sz="1600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</a:t>
          </a:r>
          <a:r>
            <a:rPr lang="en-US" sz="130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Scroll down to “Survey” link under FY2021-22 CONSOLIDATED PLAN BUDGET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Email comments to: </a:t>
          </a:r>
          <a:r>
            <a:rPr lang="en-US" sz="1600" u="sng" kern="1200" dirty="0"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4"/>
            </a:rPr>
            <a:t>ofscommunitydevelopment@dallascityhall.com</a:t>
          </a:r>
          <a:endParaRPr lang="en-US" sz="1600" u="sng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922485" y="120734"/>
        <a:ext cx="3387092" cy="1886819"/>
      </dsp:txXfrm>
    </dsp:sp>
    <dsp:sp modelId="{12F20106-3D7F-4E3A-840E-839933E89341}">
      <dsp:nvSpPr>
        <dsp:cNvPr id="0" name=""/>
        <dsp:cNvSpPr/>
      </dsp:nvSpPr>
      <dsp:spPr>
        <a:xfrm>
          <a:off x="3877385" y="2010926"/>
          <a:ext cx="3477634" cy="544426"/>
        </a:xfrm>
        <a:prstGeom prst="rect">
          <a:avLst/>
        </a:prstGeom>
        <a:solidFill>
          <a:srgbClr val="003F8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Online</a:t>
          </a:r>
        </a:p>
      </dsp:txBody>
      <dsp:txXfrm>
        <a:off x="3877385" y="2010926"/>
        <a:ext cx="2449038" cy="544426"/>
      </dsp:txXfrm>
    </dsp:sp>
    <dsp:sp modelId="{AEED93F4-3725-4F55-AF53-7BEC4066D9AA}">
      <dsp:nvSpPr>
        <dsp:cNvPr id="0" name=""/>
        <dsp:cNvSpPr/>
      </dsp:nvSpPr>
      <dsp:spPr>
        <a:xfrm>
          <a:off x="6606895" y="2019774"/>
          <a:ext cx="739359" cy="7393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9292C6-ED33-49F1-9745-A2A5253274DD}">
      <dsp:nvSpPr>
        <dsp:cNvPr id="0" name=""/>
        <dsp:cNvSpPr/>
      </dsp:nvSpPr>
      <dsp:spPr>
        <a:xfrm>
          <a:off x="7592399" y="52322"/>
          <a:ext cx="3490025" cy="19218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3F8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Comment during Virtual Public Meetings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Speak at Community Development Commission monthly meetings or City Council public hearings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Call 214-670-4557 to make a comment to Budget &amp; Management Services</a:t>
          </a:r>
        </a:p>
      </dsp:txBody>
      <dsp:txXfrm>
        <a:off x="7637430" y="97353"/>
        <a:ext cx="3399963" cy="1876827"/>
      </dsp:txXfrm>
    </dsp:sp>
    <dsp:sp modelId="{1C90B74B-BFCF-43F6-816F-EDA5B10ED83D}">
      <dsp:nvSpPr>
        <dsp:cNvPr id="0" name=""/>
        <dsp:cNvSpPr/>
      </dsp:nvSpPr>
      <dsp:spPr>
        <a:xfrm>
          <a:off x="7598595" y="1983529"/>
          <a:ext cx="3477634" cy="544426"/>
        </a:xfrm>
        <a:prstGeom prst="rect">
          <a:avLst/>
        </a:prstGeom>
        <a:solidFill>
          <a:srgbClr val="003F8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Verbal</a:t>
          </a:r>
        </a:p>
      </dsp:txBody>
      <dsp:txXfrm>
        <a:off x="7598595" y="1983529"/>
        <a:ext cx="2449038" cy="544426"/>
      </dsp:txXfrm>
    </dsp:sp>
    <dsp:sp modelId="{F78C0054-E1E6-4A0E-A91D-6386D879147B}">
      <dsp:nvSpPr>
        <dsp:cNvPr id="0" name=""/>
        <dsp:cNvSpPr/>
      </dsp:nvSpPr>
      <dsp:spPr>
        <a:xfrm>
          <a:off x="10352076" y="2005077"/>
          <a:ext cx="739359" cy="73935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081F-2B6F-432B-AE53-2F06A03CE602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81375"/>
            <a:ext cx="7448550" cy="2767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85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67385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1488D-85FC-4F67-81D7-9B0308B52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3E85-2103-4182-B65E-35877AEBA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8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1488D-85FC-4F67-81D7-9B0308B524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0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F991-0D0C-4ABF-8098-5916A05EB4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8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F991-0D0C-4ABF-8098-5916A05EB4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0BB5-4D9E-4525-A056-28EDA4F3D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43442-5BCD-44A6-8B38-CCCB19A76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C66E1-3B8B-4DB3-9CD0-CAC42FAC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EE4A-53C0-4A41-A292-4959F53014D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8B835-6D99-4B13-B45A-AFA1B341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0C498-C0AB-4857-9091-32D65A5C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0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BBA1-7994-4AAA-A966-3B82A271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374B1-43C5-4448-B3CE-22FF3D48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6DCF-3AC7-4A15-ABD2-907FC7BC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5C42-7208-45EB-95B3-F19703066965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3F108-A4F7-40DF-A397-64AE73B1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D0D4B-397A-47E7-96F7-6B0E1105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9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BB461-65F0-4C4C-852A-7C8566978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ED576-7972-44FC-A345-F79DD054E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AAD3-68DA-4BE3-A26D-32834E18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F6FF-AF6E-4729-84F6-E6A9592338CC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24ED4-9AE6-4F42-9E47-73D51685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C8E14-E957-477E-853C-BAC19C0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EC63-FC93-4A1D-8E64-D221E2F2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88F1-7181-47BB-BECA-9AC282408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59733-3BC0-44A7-A466-67D74D36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EE3-CD12-4F28-8D50-53E38CE08633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3D90-670A-44CC-A5AC-4F09276D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4A266-A6AB-4F40-8D11-96B0018C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8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380D-3313-435A-B3C9-57FD30B6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AD1A8-D9DC-4302-8BE0-2B3D874D9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78DF-99D4-42CA-AB31-46EDC26A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2E6-DECC-459D-8E8E-E13619659F6E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9831-C635-458E-9550-00E77AD2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F53B-784A-4447-B380-5C6593EB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0F9F-83B3-4593-8D7D-F7D1ADBF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B5C3-1D4B-4D60-B731-D886C91C8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8B0CD-8552-4B25-B713-41E0D393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AF332-33F6-4D02-8419-BDE5410A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8746-5658-468C-B08C-6157BEF6885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4E92-654C-4029-87EC-A4818DB2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5D0DF-EDE1-4BF9-906C-250C767B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B41C-B923-481D-A136-22578740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0F0D8-C877-4043-876D-8F838932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7E2C1-43DC-4792-B70E-46EC9FD4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62D5F-471C-4E3A-A043-AA543228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BA7E8-FD3F-4E48-BD4D-D3506976A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61748-DA0A-4B36-A482-406009FA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5A8-2AA4-44BF-8D03-FB438611E79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7CBA0-BDC1-4952-AE11-919CF4D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2EB64-F266-4D5A-8A77-9AB51A30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6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4726-82F9-4481-B6CE-2485E552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4FEE3-2038-494F-BD65-94D9E8FF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DC37-695F-4F99-B4EC-F99D2B794F17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E5DE-FBE4-450D-8210-8A71F59C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E26C0-EB82-4E87-9ACE-4EF18959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2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CCBB5-1050-45E2-A474-2527B1B6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268-C6F7-4631-A2A6-0E10D53DE1A5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62A90-D4FD-4535-B566-CFEAC89E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AF2BA-82A0-4492-9C91-5366295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170D-758D-4723-AACC-844AC91F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B8F2-A563-4944-9CCF-23080D49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1E3DC-0BC4-4CDD-8041-72D34945A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0D76B-1E61-475C-8957-7803D49B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46F8-2E7C-4932-B032-E973B530C684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B736B-B3CB-4103-B470-B80F9D4D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48393-5281-4808-9A0B-89515A5F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F4F1-AF7F-4EFD-9548-F27C47CE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2CCFD-91A2-49A9-85B9-8B5FF9BE8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4D12D-1398-4766-87D2-A74CDB81F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0F269-B0C5-450E-8F16-52501D31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1AF1-4F4B-4445-B261-0E97AB305DD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A26B-F959-4E84-AF58-B667065B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8F082-D133-44C1-9D3C-154E3AE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E09A1-44A6-458B-AEBB-8AD0B2DF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DE003-C754-400F-A295-13CDD8E5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3BDB7-A7C4-4DDE-A46F-F9561AF7D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C3AA-7159-4E3E-BB69-0F3463F3BB5C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40C73-66ED-4623-8F45-080D30F14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B6938-018D-4691-9A43-0AE0F623C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llascityhall.bonfirehub.com/portal/?tab=openOpportunit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skprocurement@dallascityhal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allascommdev/" TargetMode="External"/><Relationship Id="rId7" Type="http://schemas.openxmlformats.org/officeDocument/2006/relationships/image" Target="../media/image14.jpg"/><Relationship Id="rId2" Type="http://schemas.openxmlformats.org/officeDocument/2006/relationships/hyperlink" Target="https://twitter.com/dallascommde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dallascommdev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453AEE-D156-4817-9650-315E0FE62738}"/>
              </a:ext>
            </a:extLst>
          </p:cNvPr>
          <p:cNvSpPr txBox="1"/>
          <p:nvPr/>
        </p:nvSpPr>
        <p:spPr>
          <a:xfrm>
            <a:off x="6527549" y="4864387"/>
            <a:ext cx="525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Oden, Director (I)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Homeless Solutions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DD554-F06D-4497-B132-C07C944E0BDE}"/>
              </a:ext>
            </a:extLst>
          </p:cNvPr>
          <p:cNvSpPr txBox="1"/>
          <p:nvPr/>
        </p:nvSpPr>
        <p:spPr>
          <a:xfrm>
            <a:off x="4844956" y="1120892"/>
            <a:ext cx="6933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2021-22 </a:t>
            </a:r>
          </a:p>
          <a:p>
            <a:pPr algn="r"/>
            <a:r>
              <a:rPr lang="en-US" sz="4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Grant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D800D-BF4E-40CA-8DBB-E8BC3D7925C7}"/>
              </a:ext>
            </a:extLst>
          </p:cNvPr>
          <p:cNvSpPr txBox="1"/>
          <p:nvPr/>
        </p:nvSpPr>
        <p:spPr>
          <a:xfrm>
            <a:off x="4844956" y="2951946"/>
            <a:ext cx="693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</a:t>
            </a:r>
            <a:r>
              <a:rPr lang="en-US" sz="2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Assembly</a:t>
            </a:r>
          </a:p>
          <a:p>
            <a:pPr algn="r"/>
            <a:r>
              <a:rPr lang="en-US" sz="2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26,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D4B1B-5389-4CCD-AD20-03902613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1617" y="6191097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1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073979"/>
              </p:ext>
            </p:extLst>
          </p:nvPr>
        </p:nvGraphicFramePr>
        <p:xfrm>
          <a:off x="2318820" y="1493541"/>
          <a:ext cx="7391397" cy="3870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489">
                  <a:extLst>
                    <a:ext uri="{9D8B030D-6E8A-4147-A177-3AD203B41FA5}">
                      <a16:colId xmlns:a16="http://schemas.microsoft.com/office/drawing/2014/main" val="1965714151"/>
                    </a:ext>
                  </a:extLst>
                </a:gridCol>
                <a:gridCol w="1184810">
                  <a:extLst>
                    <a:ext uri="{9D8B030D-6E8A-4147-A177-3AD203B41FA5}">
                      <a16:colId xmlns:a16="http://schemas.microsoft.com/office/drawing/2014/main" val="3384470900"/>
                    </a:ext>
                  </a:extLst>
                </a:gridCol>
                <a:gridCol w="842058">
                  <a:extLst>
                    <a:ext uri="{9D8B030D-6E8A-4147-A177-3AD203B41FA5}">
                      <a16:colId xmlns:a16="http://schemas.microsoft.com/office/drawing/2014/main" val="2055215677"/>
                    </a:ext>
                  </a:extLst>
                </a:gridCol>
                <a:gridCol w="1108315">
                  <a:extLst>
                    <a:ext uri="{9D8B030D-6E8A-4147-A177-3AD203B41FA5}">
                      <a16:colId xmlns:a16="http://schemas.microsoft.com/office/drawing/2014/main" val="2066891095"/>
                    </a:ext>
                  </a:extLst>
                </a:gridCol>
                <a:gridCol w="784627">
                  <a:extLst>
                    <a:ext uri="{9D8B030D-6E8A-4147-A177-3AD203B41FA5}">
                      <a16:colId xmlns:a16="http://schemas.microsoft.com/office/drawing/2014/main" val="3607087703"/>
                    </a:ext>
                  </a:extLst>
                </a:gridCol>
                <a:gridCol w="1194602">
                  <a:extLst>
                    <a:ext uri="{9D8B030D-6E8A-4147-A177-3AD203B41FA5}">
                      <a16:colId xmlns:a16="http://schemas.microsoft.com/office/drawing/2014/main" val="1032091037"/>
                    </a:ext>
                  </a:extLst>
                </a:gridCol>
                <a:gridCol w="748496">
                  <a:extLst>
                    <a:ext uri="{9D8B030D-6E8A-4147-A177-3AD203B41FA5}">
                      <a16:colId xmlns:a16="http://schemas.microsoft.com/office/drawing/2014/main" val="2982539657"/>
                    </a:ext>
                  </a:extLst>
                </a:gridCol>
              </a:tblGrid>
              <a:tr h="3694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Program </a:t>
                      </a:r>
                    </a:p>
                    <a:p>
                      <a:pPr algn="ctr"/>
                      <a:r>
                        <a:rPr lang="en-US" sz="1400" dirty="0"/>
                        <a:t>Category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FY18-19</a:t>
                      </a:r>
                    </a:p>
                    <a:p>
                      <a:pPr algn="ctr"/>
                      <a:r>
                        <a:rPr lang="en-US" sz="1400" dirty="0"/>
                        <a:t>(amended)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of Grant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19-20</a:t>
                      </a:r>
                    </a:p>
                    <a:p>
                      <a:pPr algn="ctr"/>
                      <a:r>
                        <a:rPr lang="en-US" sz="1400" dirty="0"/>
                        <a:t>(amended)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of Grant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20-21</a:t>
                      </a:r>
                    </a:p>
                    <a:p>
                      <a:pPr algn="ctr"/>
                      <a:r>
                        <a:rPr lang="en-US" sz="1400" dirty="0"/>
                        <a:t>(amended)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of Grant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5583782"/>
                  </a:ext>
                </a:extLst>
              </a:tr>
              <a:tr h="481152">
                <a:tc>
                  <a:txBody>
                    <a:bodyPr/>
                    <a:lstStyle/>
                    <a:p>
                      <a:r>
                        <a:rPr lang="en-US" sz="1400" dirty="0"/>
                        <a:t>Emergency Shelter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$505,854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42.0%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$495,052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39.4%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$512,680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39.7%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51398530"/>
                  </a:ext>
                </a:extLst>
              </a:tr>
              <a:tr h="481152">
                <a:tc>
                  <a:txBody>
                    <a:bodyPr/>
                    <a:lstStyle/>
                    <a:p>
                      <a:r>
                        <a:rPr lang="en-US" sz="1400" dirty="0"/>
                        <a:t>Street Outreach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$46,679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$81,362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$77,682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29640554"/>
                  </a:ext>
                </a:extLst>
              </a:tr>
              <a:tr h="481152">
                <a:tc>
                  <a:txBody>
                    <a:bodyPr/>
                    <a:lstStyle/>
                    <a:p>
                      <a:r>
                        <a:rPr lang="en-US" sz="1400" dirty="0"/>
                        <a:t>Homelessness</a:t>
                      </a:r>
                      <a:r>
                        <a:rPr lang="en-US" sz="1400" baseline="0" dirty="0"/>
                        <a:t> Prevention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$145,261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$155,261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$246,086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88184085"/>
                  </a:ext>
                </a:extLst>
              </a:tr>
              <a:tr h="481152">
                <a:tc>
                  <a:txBody>
                    <a:bodyPr/>
                    <a:lstStyle/>
                    <a:p>
                      <a:r>
                        <a:rPr lang="en-US" sz="1400" dirty="0"/>
                        <a:t>Rapid Rehousing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$407,762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33.9%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$436,000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34.7%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$366,000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02241120"/>
                  </a:ext>
                </a:extLst>
              </a:tr>
              <a:tr h="481152">
                <a:tc>
                  <a:txBody>
                    <a:bodyPr/>
                    <a:lstStyle/>
                    <a:p>
                      <a:r>
                        <a:rPr lang="en-US" sz="1400" dirty="0"/>
                        <a:t>HMIS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$8,798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8273377"/>
                  </a:ext>
                </a:extLst>
              </a:tr>
              <a:tr h="474558">
                <a:tc>
                  <a:txBody>
                    <a:bodyPr/>
                    <a:lstStyle/>
                    <a:p>
                      <a:r>
                        <a:rPr lang="en-US" sz="1400" dirty="0"/>
                        <a:t>Administration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$89,520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$89,000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$89,000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34868697"/>
                  </a:ext>
                </a:extLst>
              </a:tr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$1,203,874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100.0%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$1,256,675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100.0%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$1,291,448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182137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D051F-EDAC-4DC2-B493-DDCB08231488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Budget Comparisons</a:t>
            </a:r>
          </a:p>
        </p:txBody>
      </p:sp>
    </p:spTree>
    <p:extLst>
      <p:ext uri="{BB962C8B-B14F-4D97-AF65-F5344CB8AC3E}">
        <p14:creationId xmlns:p14="http://schemas.microsoft.com/office/powerpoint/2010/main" val="255942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156307"/>
            <a:ext cx="11527899" cy="469024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ESG must be matched dollar for dollar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HUD will allow cash or donated materials/services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Funds must be expended within 24 months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Reports are required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 must enter client data in HMIS with performance measured quarterly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Units for placement must meet minimum housing standards and shelters must meet minimum shelter standards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Inspections are required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Rent paid for clients must be reasonable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Measured against market rates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clients receive some level of case management services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Maximum timeframe for assistance is 24 months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(Rapid Re-Housing and Homeless Prevention)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Budget allocations consider homeless priorities for the Continuum of Care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as set forth in the Consolidated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2BBBE-1460-439B-978C-F2FDF33B2A4C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ESG Information</a:t>
            </a:r>
          </a:p>
        </p:txBody>
      </p:sp>
    </p:spTree>
    <p:extLst>
      <p:ext uri="{BB962C8B-B14F-4D97-AF65-F5344CB8AC3E}">
        <p14:creationId xmlns:p14="http://schemas.microsoft.com/office/powerpoint/2010/main" val="391394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Participation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341194" y="784439"/>
            <a:ext cx="10897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Residents can participate in the Consolidated Plan budget development process by: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00B96-143B-4511-AC86-950E63AD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1267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D28795-0C9F-4A49-97A4-8478AF1A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186189"/>
              </p:ext>
            </p:extLst>
          </p:nvPr>
        </p:nvGraphicFramePr>
        <p:xfrm>
          <a:off x="341194" y="1925619"/>
          <a:ext cx="11223277" cy="305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1F5852-CF3F-4F56-AB9A-508D1D64DD31}"/>
              </a:ext>
            </a:extLst>
          </p:cNvPr>
          <p:cNvSpPr txBox="1"/>
          <p:nvPr/>
        </p:nvSpPr>
        <p:spPr>
          <a:xfrm>
            <a:off x="627529" y="2341117"/>
            <a:ext cx="3087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City of Dallas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Budget &amp; Management Services/Grant Administration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1500 Marilla Street, 4FS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Dallas, TX 75201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6557D-0AB9-4B6C-9458-D64019FE54E0}"/>
              </a:ext>
            </a:extLst>
          </p:cNvPr>
          <p:cNvSpPr txBox="1"/>
          <p:nvPr/>
        </p:nvSpPr>
        <p:spPr>
          <a:xfrm>
            <a:off x="341194" y="4589370"/>
            <a:ext cx="1150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Comments received by February 24 will be considered for the FY 2021-22 Annual Action Plan Budget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Submission of a comment does not guarantee funding</a:t>
            </a:r>
          </a:p>
        </p:txBody>
      </p:sp>
    </p:spTree>
    <p:extLst>
      <p:ext uri="{BB962C8B-B14F-4D97-AF65-F5344CB8AC3E}">
        <p14:creationId xmlns:p14="http://schemas.microsoft.com/office/powerpoint/2010/main" val="425189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Business with the 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341194" y="948907"/>
            <a:ext cx="1175040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Register on-line at: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https://dallascityhall.bonfirehub.com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Contact the Office of Procurement Services at:</a:t>
            </a:r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214-670-3326</a:t>
            </a:r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askprocurement@dallascityhall.com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Notification of upcoming Request for Bids (RFB) and Request for Proposals (RFP) are published quarterly on the Office of Procurement Services website.  Current procurement opportunities are found at: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https://dallascityhall.bonfirehub.com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00B96-143B-4511-AC86-950E63AD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1267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0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Social with Us…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00B96-143B-4511-AC86-950E63AD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1267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83E2795-889C-4E24-8BBE-E824D7923BD7}"/>
              </a:ext>
            </a:extLst>
          </p:cNvPr>
          <p:cNvSpPr/>
          <p:nvPr/>
        </p:nvSpPr>
        <p:spPr>
          <a:xfrm>
            <a:off x="2256111" y="1571936"/>
            <a:ext cx="7679778" cy="3714128"/>
          </a:xfrm>
          <a:prstGeom prst="wedgeRoundRectCallout">
            <a:avLst>
              <a:gd name="adj1" fmla="val -36024"/>
              <a:gd name="adj2" fmla="val 69716"/>
              <a:gd name="adj3" fmla="val 16667"/>
            </a:avLst>
          </a:prstGeom>
          <a:noFill/>
          <a:ln w="57150">
            <a:solidFill>
              <a:srgbClr val="00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A08A2-2F45-4B95-BE2B-2A6CDA52C6A9}"/>
              </a:ext>
            </a:extLst>
          </p:cNvPr>
          <p:cNvSpPr/>
          <p:nvPr/>
        </p:nvSpPr>
        <p:spPr>
          <a:xfrm>
            <a:off x="3114862" y="1715186"/>
            <a:ext cx="6053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@dallascommdev</a:t>
            </a:r>
            <a:endParaRPr lang="en-US" sz="54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D91C7AE9-718C-4FB2-BE3A-12D812B2C4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72" y="3106698"/>
            <a:ext cx="1349455" cy="1349455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A7118DF-F670-4ED9-B944-5D724633C8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72" y="3106697"/>
            <a:ext cx="1349456" cy="1349456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957F68F3-9D89-4256-ABB9-79B33C86F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4" y="3019141"/>
            <a:ext cx="1524568" cy="15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7A21-4136-4E03-AEFC-642D7C12E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F53C-01BC-4AE7-90F7-C97EA11C7D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453AEE-D156-4817-9650-315E0FE62738}"/>
              </a:ext>
            </a:extLst>
          </p:cNvPr>
          <p:cNvSpPr txBox="1"/>
          <p:nvPr/>
        </p:nvSpPr>
        <p:spPr>
          <a:xfrm>
            <a:off x="6527549" y="4864387"/>
            <a:ext cx="525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Oden, Director (I)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Homeless Solutions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DD554-F06D-4497-B132-C07C944E0BDE}"/>
              </a:ext>
            </a:extLst>
          </p:cNvPr>
          <p:cNvSpPr txBox="1"/>
          <p:nvPr/>
        </p:nvSpPr>
        <p:spPr>
          <a:xfrm>
            <a:off x="4844956" y="1120892"/>
            <a:ext cx="6933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2021-22 </a:t>
            </a:r>
          </a:p>
          <a:p>
            <a:pPr algn="r"/>
            <a:r>
              <a:rPr lang="en-US" sz="4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Grant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D800D-BF4E-40CA-8DBB-E8BC3D7925C7}"/>
              </a:ext>
            </a:extLst>
          </p:cNvPr>
          <p:cNvSpPr txBox="1"/>
          <p:nvPr/>
        </p:nvSpPr>
        <p:spPr>
          <a:xfrm>
            <a:off x="4844956" y="2951946"/>
            <a:ext cx="693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</a:t>
            </a:r>
            <a:r>
              <a:rPr lang="en-US" sz="2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Assembly</a:t>
            </a:r>
          </a:p>
          <a:p>
            <a:pPr algn="r"/>
            <a:r>
              <a:rPr lang="en-US" sz="2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26,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D4B1B-5389-4CCD-AD20-03902613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1617" y="6191097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8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339A59-290B-46CB-BDF1-9567A1E68F1C}"/>
              </a:ext>
            </a:extLst>
          </p:cNvPr>
          <p:cNvSpPr txBox="1"/>
          <p:nvPr/>
        </p:nvSpPr>
        <p:spPr>
          <a:xfrm>
            <a:off x="341194" y="33592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59F66-ABB0-4E4C-9008-9C3070F5D91F}"/>
              </a:ext>
            </a:extLst>
          </p:cNvPr>
          <p:cNvSpPr txBox="1"/>
          <p:nvPr/>
        </p:nvSpPr>
        <p:spPr>
          <a:xfrm>
            <a:off x="341194" y="987699"/>
            <a:ext cx="10385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OHS Background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Provide information regarding the Emergency Solutions Grant (ESG)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Obtain Continuum of Care feedback for FY2021-22 Budget Recommendations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Resident Participation &amp; Doing Business with 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029380-8E6C-46DC-94AA-01C54C3B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266" y="6250678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5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339A59-290B-46CB-BDF1-9567A1E68F1C}"/>
              </a:ext>
            </a:extLst>
          </p:cNvPr>
          <p:cNvSpPr txBox="1"/>
          <p:nvPr/>
        </p:nvSpPr>
        <p:spPr>
          <a:xfrm>
            <a:off x="341194" y="33592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59F66-ABB0-4E4C-9008-9C3070F5D91F}"/>
              </a:ext>
            </a:extLst>
          </p:cNvPr>
          <p:cNvSpPr txBox="1"/>
          <p:nvPr/>
        </p:nvSpPr>
        <p:spPr>
          <a:xfrm>
            <a:off x="341194" y="1345194"/>
            <a:ext cx="70373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information on FY2021-22 Emergency Solutions Grant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Solicit feedback from Continuum of Care General Assembly for the FY 2021-22 Annual Action Plan and Budget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Share City’s planning approach for ESG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18365-D344-4086-87C0-599A8EB9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4499" y="6248725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6D895-0AF3-4068-9DDE-1EA66C049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23" y="1551767"/>
            <a:ext cx="2918319" cy="28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61" y="-2524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Dallas - Office of Homeless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60" y="1073150"/>
            <a:ext cx="10618967" cy="51038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positively impact quality of life in the City of Dallas through innovative, collaborative, and comprehensive solutions for homelessness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Populations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Unsheltered experiencing homelessness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residing in emergency shelters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who are at risk of homelessness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Veterans, seniors over age 55, youth including ages 18-24, disabled persons, or families with children who are experiencing homelessness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fleeing from domestic violence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F53C-01BC-4AE7-90F7-C97EA11C7D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8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165067"/>
            <a:ext cx="10537013" cy="474909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Priorities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Preventing homelessness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Identify at-risk populations and targeting solutions that are sensitive to the special needs of those populations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 educational, skill building, and employment opportunities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Identify and address specific factors that contribute to homelessness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Protecting persons experiencing homelessness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Employ innovative, low barrier, person-centered, measurable, and high-quality services through the homeless response system of care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Support the health, safety, and quality of life for persons experiencing homelessness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Reduce recidivism back into homelessness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Promoting affordable housing solutions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Address the inadequate supply of affordable housing units through creative, non-traditional, and sustainable housing solutions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Equip individuals and families with the tools to be successful at obtaining and maintaining housing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Partnering to maximize resources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Foster a comprehensive, coordinated, system-led response that engages the community, encourages partnerships, and blends public and private funding focused 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F53C-01BC-4AE7-90F7-C97EA11C7DB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10D83-DEE8-463B-BDE6-B6EAAC046AB0}"/>
              </a:ext>
            </a:extLst>
          </p:cNvPr>
          <p:cNvSpPr txBox="1"/>
          <p:nvPr/>
        </p:nvSpPr>
        <p:spPr>
          <a:xfrm>
            <a:off x="341194" y="76553"/>
            <a:ext cx="116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Dallas – Office of Homeless Solutions</a:t>
            </a:r>
          </a:p>
        </p:txBody>
      </p:sp>
    </p:spTree>
    <p:extLst>
      <p:ext uri="{BB962C8B-B14F-4D97-AF65-F5344CB8AC3E}">
        <p14:creationId xmlns:p14="http://schemas.microsoft.com/office/powerpoint/2010/main" val="374216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194" y="1018500"/>
            <a:ext cx="687180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ESG is part of the City of Dallas Consolidated Plan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Five-Year Plan (10/1/19 to 9/30/24)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Annual Action Plans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City’s Grant Application to HUD</a:t>
            </a:r>
          </a:p>
          <a:p>
            <a:pPr lvl="1">
              <a:buSzPct val="100000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City’s Consolidated Plan includes four grants:  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Community Development Block Grant (CDBG)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HOME Investment Partnerships Program (HOME)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Emergency Solutions Grant (ESG)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Housing Opportunities for Persons with AIDS (HOPWA)</a:t>
            </a:r>
          </a:p>
          <a:p>
            <a:pPr marL="339725" indent="-339725">
              <a:buClr>
                <a:srgbClr val="DAA627"/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52763-0E31-47E3-BB89-095DF1CF417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60537-6932-4608-87AC-0885DCE80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751" y="1828046"/>
            <a:ext cx="3432748" cy="2865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040110-6D39-4765-9516-5F5104B8F2B0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Solutions Grant</a:t>
            </a:r>
          </a:p>
        </p:txBody>
      </p:sp>
    </p:spTree>
    <p:extLst>
      <p:ext uri="{BB962C8B-B14F-4D97-AF65-F5344CB8AC3E}">
        <p14:creationId xmlns:p14="http://schemas.microsoft.com/office/powerpoint/2010/main" val="402924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AED25E-56EC-4BEC-A6A3-9697E6F95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93" y="1187669"/>
            <a:ext cx="10547523" cy="445113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Created in 1987 by Stewart B. McKinney Homeless Assistance Act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Department of Housing &amp; Urban Development (HUD) is the administering agency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focus is to assist homeless individuals and families with services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Engage homeless individuals and families living on the street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Improve the number and quality of emergency shelters for homeless individuals and families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Help operate emergency shelters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Provide essential services to shelter residents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Rapidly re-house homeless individuals and families, and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Prevent families/individuals from becoming homeless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Household income cannot exceed 30% of the Area Median Family Income (for Rapid Re-Housing at annual assessment and for Homeless Prevention)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F53C-01BC-4AE7-90F7-C97EA11C7DB7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FB668-5862-49C6-AC92-A14969E6C2C4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Solutions Grant</a:t>
            </a:r>
          </a:p>
        </p:txBody>
      </p:sp>
    </p:spTree>
    <p:extLst>
      <p:ext uri="{BB962C8B-B14F-4D97-AF65-F5344CB8AC3E}">
        <p14:creationId xmlns:p14="http://schemas.microsoft.com/office/powerpoint/2010/main" val="320208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F53C-01BC-4AE7-90F7-C97EA11C7DB7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9FB68-0F0F-4137-A0E6-6439E5E6E08E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Allowable Expenses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A6C47-4CC6-4B5B-B07D-8DA72E88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4" y="1040494"/>
            <a:ext cx="9689881" cy="50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3968E9-FD6B-4E9D-AC22-F84032AB7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467614"/>
              </p:ext>
            </p:extLst>
          </p:nvPr>
        </p:nvGraphicFramePr>
        <p:xfrm>
          <a:off x="2875751" y="1714826"/>
          <a:ext cx="5961185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288">
                  <a:extLst>
                    <a:ext uri="{9D8B030D-6E8A-4147-A177-3AD203B41FA5}">
                      <a16:colId xmlns:a16="http://schemas.microsoft.com/office/drawing/2014/main" val="1386710731"/>
                    </a:ext>
                  </a:extLst>
                </a:gridCol>
                <a:gridCol w="1442112">
                  <a:extLst>
                    <a:ext uri="{9D8B030D-6E8A-4147-A177-3AD203B41FA5}">
                      <a16:colId xmlns:a16="http://schemas.microsoft.com/office/drawing/2014/main" val="2903730718"/>
                    </a:ext>
                  </a:extLst>
                </a:gridCol>
                <a:gridCol w="1236785">
                  <a:extLst>
                    <a:ext uri="{9D8B030D-6E8A-4147-A177-3AD203B41FA5}">
                      <a16:colId xmlns:a16="http://schemas.microsoft.com/office/drawing/2014/main" val="1534464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8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Shelter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$512,680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4473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Outreach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$77,682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2207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Homelessness Prevention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$246,086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1418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Re-Housing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$366,000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0917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292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 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$89,000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3412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$1,291,488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1347286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F53C-01BC-4AE7-90F7-C97EA11C7DB7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0FF15-3F0F-49D0-AEFE-8FDC554D9ECA}"/>
              </a:ext>
            </a:extLst>
          </p:cNvPr>
          <p:cNvSpPr txBox="1"/>
          <p:nvPr/>
        </p:nvSpPr>
        <p:spPr>
          <a:xfrm>
            <a:off x="341194" y="76553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FY20/21 ESG Budget</a:t>
            </a:r>
          </a:p>
        </p:txBody>
      </p:sp>
    </p:spTree>
    <p:extLst>
      <p:ext uri="{BB962C8B-B14F-4D97-AF65-F5344CB8AC3E}">
        <p14:creationId xmlns:p14="http://schemas.microsoft.com/office/powerpoint/2010/main" val="202082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BC6F41723B34ABAB093B774A2BEDE" ma:contentTypeVersion="10" ma:contentTypeDescription="Create a new document." ma:contentTypeScope="" ma:versionID="4ba8a1b22af1fb96c58bb92d1487c673">
  <xsd:schema xmlns:xsd="http://www.w3.org/2001/XMLSchema" xmlns:xs="http://www.w3.org/2001/XMLSchema" xmlns:p="http://schemas.microsoft.com/office/2006/metadata/properties" xmlns:ns3="7f1ff444-9043-4f0e-8549-4e5ee0c757af" xmlns:ns4="7d03e134-1d85-42a5-84ce-e654e722138e" targetNamespace="http://schemas.microsoft.com/office/2006/metadata/properties" ma:root="true" ma:fieldsID="8170eebacfe9a72d2b9be54fe9980cca" ns3:_="" ns4:_="">
    <xsd:import namespace="7f1ff444-9043-4f0e-8549-4e5ee0c757af"/>
    <xsd:import namespace="7d03e134-1d85-42a5-84ce-e654e72213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ff444-9043-4f0e-8549-4e5ee0c75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3e134-1d85-42a5-84ce-e654e7221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42019-0B64-4B45-8DB8-00110255F0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5CE104-196E-4498-B264-64DD5F7EBE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32980-086B-4302-86C8-D2860376B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ff444-9043-4f0e-8549-4e5ee0c757af"/>
    <ds:schemaRef ds:uri="7d03e134-1d85-42a5-84ce-e654e7221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1033</Words>
  <Application>Microsoft Office PowerPoint</Application>
  <PresentationFormat>Widescreen</PresentationFormat>
  <Paragraphs>223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City of Dallas - Office of Homeless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Baur, Julie</dc:creator>
  <cp:lastModifiedBy>davidgruber@mdha1.onmicrosoft.com</cp:lastModifiedBy>
  <cp:revision>94</cp:revision>
  <cp:lastPrinted>2019-08-15T20:07:05Z</cp:lastPrinted>
  <dcterms:created xsi:type="dcterms:W3CDTF">2019-08-15T19:06:22Z</dcterms:created>
  <dcterms:modified xsi:type="dcterms:W3CDTF">2021-01-27T21:27:49Z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0x0101006B1BC6F41723B34ABAB093B774A2BEDE</vt:lpwstr>
  </property>
</Properties>
</file>