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14D-384A-4572-88B8-65F10E217BFD}" type="datetimeFigureOut">
              <a:rPr lang="en-US" smtClean="0"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711B-0CAF-45CD-BC75-3836CED00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19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14D-384A-4572-88B8-65F10E217BFD}" type="datetimeFigureOut">
              <a:rPr lang="en-US" smtClean="0"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711B-0CAF-45CD-BC75-3836CED00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14D-384A-4572-88B8-65F10E217BFD}" type="datetimeFigureOut">
              <a:rPr lang="en-US" smtClean="0"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711B-0CAF-45CD-BC75-3836CED00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6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14D-384A-4572-88B8-65F10E217BFD}" type="datetimeFigureOut">
              <a:rPr lang="en-US" smtClean="0"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711B-0CAF-45CD-BC75-3836CED00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0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14D-384A-4572-88B8-65F10E217BFD}" type="datetimeFigureOut">
              <a:rPr lang="en-US" smtClean="0"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711B-0CAF-45CD-BC75-3836CED00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9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14D-384A-4572-88B8-65F10E217BFD}" type="datetimeFigureOut">
              <a:rPr lang="en-US" smtClean="0"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711B-0CAF-45CD-BC75-3836CED00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79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14D-384A-4572-88B8-65F10E217BFD}" type="datetimeFigureOut">
              <a:rPr lang="en-US" smtClean="0"/>
              <a:t>7/21/2020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711B-0CAF-45CD-BC75-3836CED00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82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14D-384A-4572-88B8-65F10E217BFD}" type="datetimeFigureOut">
              <a:rPr lang="en-US" smtClean="0"/>
              <a:t>7/21/2020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711B-0CAF-45CD-BC75-3836CED00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5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14D-384A-4572-88B8-65F10E217BFD}" type="datetimeFigureOut">
              <a:rPr lang="en-US" smtClean="0"/>
              <a:t>7/21/2020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711B-0CAF-45CD-BC75-3836CED00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8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14D-384A-4572-88B8-65F10E217BFD}" type="datetimeFigureOut">
              <a:rPr lang="en-US" smtClean="0"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711B-0CAF-45CD-BC75-3836CED00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1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214D-384A-4572-88B8-65F10E217BFD}" type="datetimeFigureOut">
              <a:rPr lang="en-US" smtClean="0"/>
              <a:t>7/21/2020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C711B-0CAF-45CD-BC75-3836CED00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74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6214D-384A-4572-88B8-65F10E217BFD}" type="datetimeFigureOut">
              <a:rPr lang="en-US" smtClean="0"/>
              <a:t>7/21/2020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C711B-0CAF-45CD-BC75-3836CED00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4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 descr="Programs and Services Offered">
            <a:extLst>
              <a:ext uri="{FF2B5EF4-FFF2-40B4-BE49-F238E27FC236}">
                <a16:creationId xmlns:a16="http://schemas.microsoft.com/office/drawing/2014/main" id="{D22B170F-2D67-487E-9EB2-26595BB7AAFA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D9D9D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Freeform: Shape 10">
            <a:extLst>
              <a:ext uri="{FF2B5EF4-FFF2-40B4-BE49-F238E27FC236}">
                <a16:creationId xmlns:a16="http://schemas.microsoft.com/office/drawing/2014/main" id="{693C93C0-4DA4-4A6D-95B3-7D997FBC3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Move="1" noResize="1"/>
          </p:cNvSpPr>
          <p:nvPr/>
        </p:nvSpPr>
        <p:spPr>
          <a:xfrm flipH="1">
            <a:off x="0" y="0"/>
            <a:ext cx="4421334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421332"/>
              <a:gd name="f7" fmla="val 6858000"/>
              <a:gd name="f8" fmla="val 69075"/>
              <a:gd name="f9" fmla="val 35131"/>
              <a:gd name="f10" fmla="val 267128"/>
              <a:gd name="f11" fmla="val 11901"/>
              <a:gd name="f12" fmla="val 495874"/>
              <a:gd name="f13" fmla="val 727970"/>
              <a:gd name="f14" fmla="val 962845"/>
              <a:gd name="f15" fmla="val 3429034"/>
              <a:gd name="f16" fmla="val 1312002"/>
              <a:gd name="f17" fmla="val 5588789"/>
              <a:gd name="f18" fmla="val 3276103"/>
              <a:gd name="f19" fmla="val 6782205"/>
              <a:gd name="f20" fmla="val 3407923"/>
              <a:gd name="f21" fmla="+- 0 0 -90"/>
              <a:gd name="f22" fmla="*/ f3 1 4421332"/>
              <a:gd name="f23" fmla="*/ f4 1 6858000"/>
              <a:gd name="f24" fmla="val f5"/>
              <a:gd name="f25" fmla="val f6"/>
              <a:gd name="f26" fmla="val f7"/>
              <a:gd name="f27" fmla="*/ f21 f0 1"/>
              <a:gd name="f28" fmla="+- f26 0 f24"/>
              <a:gd name="f29" fmla="+- f25 0 f24"/>
              <a:gd name="f30" fmla="*/ f27 1 f2"/>
              <a:gd name="f31" fmla="*/ f29 1 4421332"/>
              <a:gd name="f32" fmla="*/ f28 1 6858000"/>
              <a:gd name="f33" fmla="*/ 4421332 f29 1"/>
              <a:gd name="f34" fmla="*/ 0 f28 1"/>
              <a:gd name="f35" fmla="*/ 69075 f29 1"/>
              <a:gd name="f36" fmla="*/ 35131 f29 1"/>
              <a:gd name="f37" fmla="*/ 267128 f28 1"/>
              <a:gd name="f38" fmla="*/ 0 f29 1"/>
              <a:gd name="f39" fmla="*/ 962845 f28 1"/>
              <a:gd name="f40" fmla="*/ 3276103 f29 1"/>
              <a:gd name="f41" fmla="*/ 6782205 f28 1"/>
              <a:gd name="f42" fmla="*/ 3407923 f29 1"/>
              <a:gd name="f43" fmla="*/ 6858000 f28 1"/>
              <a:gd name="f44" fmla="+- f30 0 f1"/>
              <a:gd name="f45" fmla="*/ f33 1 4421332"/>
              <a:gd name="f46" fmla="*/ f34 1 6858000"/>
              <a:gd name="f47" fmla="*/ f35 1 4421332"/>
              <a:gd name="f48" fmla="*/ f36 1 4421332"/>
              <a:gd name="f49" fmla="*/ f37 1 6858000"/>
              <a:gd name="f50" fmla="*/ f38 1 4421332"/>
              <a:gd name="f51" fmla="*/ f39 1 6858000"/>
              <a:gd name="f52" fmla="*/ f40 1 4421332"/>
              <a:gd name="f53" fmla="*/ f41 1 6858000"/>
              <a:gd name="f54" fmla="*/ f42 1 4421332"/>
              <a:gd name="f55" fmla="*/ f43 1 6858000"/>
              <a:gd name="f56" fmla="*/ f24 1 f31"/>
              <a:gd name="f57" fmla="*/ f25 1 f31"/>
              <a:gd name="f58" fmla="*/ f24 1 f32"/>
              <a:gd name="f59" fmla="*/ f26 1 f32"/>
              <a:gd name="f60" fmla="*/ f45 1 f31"/>
              <a:gd name="f61" fmla="*/ f46 1 f32"/>
              <a:gd name="f62" fmla="*/ f47 1 f31"/>
              <a:gd name="f63" fmla="*/ f48 1 f31"/>
              <a:gd name="f64" fmla="*/ f49 1 f32"/>
              <a:gd name="f65" fmla="*/ f50 1 f31"/>
              <a:gd name="f66" fmla="*/ f51 1 f32"/>
              <a:gd name="f67" fmla="*/ f52 1 f31"/>
              <a:gd name="f68" fmla="*/ f53 1 f32"/>
              <a:gd name="f69" fmla="*/ f54 1 f31"/>
              <a:gd name="f70" fmla="*/ f55 1 f32"/>
              <a:gd name="f71" fmla="*/ f56 f22 1"/>
              <a:gd name="f72" fmla="*/ f57 f22 1"/>
              <a:gd name="f73" fmla="*/ f59 f23 1"/>
              <a:gd name="f74" fmla="*/ f58 f23 1"/>
              <a:gd name="f75" fmla="*/ f60 f22 1"/>
              <a:gd name="f76" fmla="*/ f61 f23 1"/>
              <a:gd name="f77" fmla="*/ f62 f22 1"/>
              <a:gd name="f78" fmla="*/ f63 f22 1"/>
              <a:gd name="f79" fmla="*/ f64 f23 1"/>
              <a:gd name="f80" fmla="*/ f65 f22 1"/>
              <a:gd name="f81" fmla="*/ f66 f23 1"/>
              <a:gd name="f82" fmla="*/ f67 f22 1"/>
              <a:gd name="f83" fmla="*/ f68 f23 1"/>
              <a:gd name="f84" fmla="*/ f69 f22 1"/>
              <a:gd name="f85" fmla="*/ f70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4">
                <a:pos x="f75" y="f76"/>
              </a:cxn>
              <a:cxn ang="f44">
                <a:pos x="f77" y="f76"/>
              </a:cxn>
              <a:cxn ang="f44">
                <a:pos x="f78" y="f79"/>
              </a:cxn>
              <a:cxn ang="f44">
                <a:pos x="f80" y="f81"/>
              </a:cxn>
              <a:cxn ang="f44">
                <a:pos x="f82" y="f83"/>
              </a:cxn>
              <a:cxn ang="f44">
                <a:pos x="f84" y="f85"/>
              </a:cxn>
              <a:cxn ang="f44">
                <a:pos x="f75" y="f85"/>
              </a:cxn>
            </a:cxnLst>
            <a:rect l="f71" t="f74" r="f72" b="f73"/>
            <a:pathLst>
              <a:path w="4421332" h="6858000">
                <a:moveTo>
                  <a:pt x="f6" y="f5"/>
                </a:moveTo>
                <a:lnTo>
                  <a:pt x="f8" y="f5"/>
                </a:lnTo>
                <a:lnTo>
                  <a:pt x="f9" y="f10"/>
                </a:lnTo>
                <a:cubicBezTo>
                  <a:pt x="f11" y="f12"/>
                  <a:pt x="f5" y="f13"/>
                  <a:pt x="f5" y="f14"/>
                </a:cubicBezTo>
                <a:cubicBezTo>
                  <a:pt x="f5" y="f15"/>
                  <a:pt x="f16" y="f17"/>
                  <a:pt x="f18" y="f19"/>
                </a:cubicBezTo>
                <a:lnTo>
                  <a:pt x="f20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Freeform: Shape 12">
            <a:extLst>
              <a:ext uri="{FF2B5EF4-FFF2-40B4-BE49-F238E27FC236}">
                <a16:creationId xmlns:a16="http://schemas.microsoft.com/office/drawing/2014/main" id="{3D2B12FF-0CB6-4554-8E29-1366B8BE7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4232227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232227"/>
              <a:gd name="f7" fmla="val 6858000"/>
              <a:gd name="f8" fmla="val 4161853"/>
              <a:gd name="f9" fmla="val 4197953"/>
              <a:gd name="f10" fmla="val 284091"/>
              <a:gd name="f11" fmla="val 4220617"/>
              <a:gd name="f12" fmla="val 507260"/>
              <a:gd name="f13" fmla="val 733696"/>
              <a:gd name="f14" fmla="val 962844"/>
              <a:gd name="f15" fmla="val 3483472"/>
              <a:gd name="f16" fmla="val 2827409"/>
              <a:gd name="f17" fmla="val 5675986"/>
              <a:gd name="f18" fmla="val 758007"/>
              <a:gd name="f19" fmla="val 6800152"/>
              <a:gd name="f20" fmla="val 645060"/>
              <a:gd name="f21" fmla="+- 0 0 -90"/>
              <a:gd name="f22" fmla="*/ f3 1 4232227"/>
              <a:gd name="f23" fmla="*/ f4 1 6858000"/>
              <a:gd name="f24" fmla="val f5"/>
              <a:gd name="f25" fmla="val f6"/>
              <a:gd name="f26" fmla="val f7"/>
              <a:gd name="f27" fmla="*/ f21 f0 1"/>
              <a:gd name="f28" fmla="+- f26 0 f24"/>
              <a:gd name="f29" fmla="+- f25 0 f24"/>
              <a:gd name="f30" fmla="*/ f27 1 f2"/>
              <a:gd name="f31" fmla="*/ f29 1 4232227"/>
              <a:gd name="f32" fmla="*/ f28 1 6858000"/>
              <a:gd name="f33" fmla="*/ 0 f29 1"/>
              <a:gd name="f34" fmla="*/ 0 f28 1"/>
              <a:gd name="f35" fmla="*/ 4161853 f29 1"/>
              <a:gd name="f36" fmla="*/ 4197953 f29 1"/>
              <a:gd name="f37" fmla="*/ 284091 f28 1"/>
              <a:gd name="f38" fmla="*/ 4232227 f29 1"/>
              <a:gd name="f39" fmla="*/ 962844 f28 1"/>
              <a:gd name="f40" fmla="*/ 758007 f29 1"/>
              <a:gd name="f41" fmla="*/ 6800152 f28 1"/>
              <a:gd name="f42" fmla="*/ 645060 f29 1"/>
              <a:gd name="f43" fmla="*/ 6858000 f28 1"/>
              <a:gd name="f44" fmla="+- f30 0 f1"/>
              <a:gd name="f45" fmla="*/ f33 1 4232227"/>
              <a:gd name="f46" fmla="*/ f34 1 6858000"/>
              <a:gd name="f47" fmla="*/ f35 1 4232227"/>
              <a:gd name="f48" fmla="*/ f36 1 4232227"/>
              <a:gd name="f49" fmla="*/ f37 1 6858000"/>
              <a:gd name="f50" fmla="*/ f38 1 4232227"/>
              <a:gd name="f51" fmla="*/ f39 1 6858000"/>
              <a:gd name="f52" fmla="*/ f40 1 4232227"/>
              <a:gd name="f53" fmla="*/ f41 1 6858000"/>
              <a:gd name="f54" fmla="*/ f42 1 4232227"/>
              <a:gd name="f55" fmla="*/ f43 1 6858000"/>
              <a:gd name="f56" fmla="*/ f24 1 f31"/>
              <a:gd name="f57" fmla="*/ f25 1 f31"/>
              <a:gd name="f58" fmla="*/ f24 1 f32"/>
              <a:gd name="f59" fmla="*/ f26 1 f32"/>
              <a:gd name="f60" fmla="*/ f45 1 f31"/>
              <a:gd name="f61" fmla="*/ f46 1 f32"/>
              <a:gd name="f62" fmla="*/ f47 1 f31"/>
              <a:gd name="f63" fmla="*/ f48 1 f31"/>
              <a:gd name="f64" fmla="*/ f49 1 f32"/>
              <a:gd name="f65" fmla="*/ f50 1 f31"/>
              <a:gd name="f66" fmla="*/ f51 1 f32"/>
              <a:gd name="f67" fmla="*/ f52 1 f31"/>
              <a:gd name="f68" fmla="*/ f53 1 f32"/>
              <a:gd name="f69" fmla="*/ f54 1 f31"/>
              <a:gd name="f70" fmla="*/ f55 1 f32"/>
              <a:gd name="f71" fmla="*/ f56 f22 1"/>
              <a:gd name="f72" fmla="*/ f57 f22 1"/>
              <a:gd name="f73" fmla="*/ f59 f23 1"/>
              <a:gd name="f74" fmla="*/ f58 f23 1"/>
              <a:gd name="f75" fmla="*/ f60 f22 1"/>
              <a:gd name="f76" fmla="*/ f61 f23 1"/>
              <a:gd name="f77" fmla="*/ f62 f22 1"/>
              <a:gd name="f78" fmla="*/ f63 f22 1"/>
              <a:gd name="f79" fmla="*/ f64 f23 1"/>
              <a:gd name="f80" fmla="*/ f65 f22 1"/>
              <a:gd name="f81" fmla="*/ f66 f23 1"/>
              <a:gd name="f82" fmla="*/ f67 f22 1"/>
              <a:gd name="f83" fmla="*/ f68 f23 1"/>
              <a:gd name="f84" fmla="*/ f69 f22 1"/>
              <a:gd name="f85" fmla="*/ f70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4">
                <a:pos x="f75" y="f76"/>
              </a:cxn>
              <a:cxn ang="f44">
                <a:pos x="f77" y="f76"/>
              </a:cxn>
              <a:cxn ang="f44">
                <a:pos x="f78" y="f79"/>
              </a:cxn>
              <a:cxn ang="f44">
                <a:pos x="f80" y="f81"/>
              </a:cxn>
              <a:cxn ang="f44">
                <a:pos x="f82" y="f83"/>
              </a:cxn>
              <a:cxn ang="f44">
                <a:pos x="f84" y="f85"/>
              </a:cxn>
              <a:cxn ang="f44">
                <a:pos x="f75" y="f85"/>
              </a:cxn>
            </a:cxnLst>
            <a:rect l="f71" t="f74" r="f72" b="f73"/>
            <a:pathLst>
              <a:path w="4232227" h="6858000">
                <a:moveTo>
                  <a:pt x="f5" y="f5"/>
                </a:moveTo>
                <a:lnTo>
                  <a:pt x="f8" y="f5"/>
                </a:lnTo>
                <a:lnTo>
                  <a:pt x="f9" y="f10"/>
                </a:lnTo>
                <a:cubicBezTo>
                  <a:pt x="f11" y="f12"/>
                  <a:pt x="f6" y="f13"/>
                  <a:pt x="f6" y="f14"/>
                </a:cubicBezTo>
                <a:cubicBezTo>
                  <a:pt x="f6" y="f15"/>
                  <a:pt x="f16" y="f17"/>
                  <a:pt x="f18" y="f19"/>
                </a:cubicBezTo>
                <a:lnTo>
                  <a:pt x="f20" y="f7"/>
                </a:lnTo>
                <a:lnTo>
                  <a:pt x="f5" y="f7"/>
                </a:lnTo>
                <a:close/>
              </a:path>
            </a:pathLst>
          </a:custGeom>
          <a:solidFill>
            <a:srgbClr val="40404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28550A7-0C87-4EC9-A5E7-7D51901621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1973" y="1412491"/>
            <a:ext cx="3908279" cy="2156621"/>
          </a:xfrm>
        </p:spPr>
        <p:txBody>
          <a:bodyPr anchor="t">
            <a:normAutofit/>
          </a:bodyPr>
          <a:lstStyle/>
          <a:p>
            <a:pPr lvl="0" algn="ctr"/>
            <a:br>
              <a:rPr lang="en-US" sz="2400" dirty="0">
                <a:solidFill>
                  <a:srgbClr val="FFFFFF"/>
                </a:solidFill>
                <a:cs typeface="Calibri Light"/>
              </a:rPr>
            </a:br>
            <a:r>
              <a:rPr lang="en-US" sz="2400" dirty="0">
                <a:solidFill>
                  <a:srgbClr val="FFFFFF"/>
                </a:solidFill>
                <a:cs typeface="Calibri Light"/>
              </a:rPr>
              <a:t>Adult Education and Literacy</a:t>
            </a:r>
            <a:br>
              <a:rPr lang="en-US" sz="2400" dirty="0">
                <a:solidFill>
                  <a:srgbClr val="FFFFFF"/>
                </a:solidFill>
                <a:cs typeface="Calibri Light"/>
              </a:rPr>
            </a:br>
            <a:br>
              <a:rPr lang="en-US" sz="2400" dirty="0">
                <a:solidFill>
                  <a:srgbClr val="FFFFFF"/>
                </a:solidFill>
                <a:cs typeface="Calibri Light"/>
              </a:rPr>
            </a:br>
            <a:r>
              <a:rPr lang="en-US" sz="2400" dirty="0">
                <a:solidFill>
                  <a:srgbClr val="FFFFFF"/>
                </a:solidFill>
                <a:cs typeface="Calibri Light"/>
              </a:rPr>
              <a:t>Programs and Services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3445CF-EF68-47FA-AD87-4B88488347A6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4583307" y="563880"/>
            <a:ext cx="3679192" cy="6294119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2200" b="1" dirty="0">
                <a:cs typeface="Calibri"/>
              </a:rPr>
              <a:t>PROGRAMS</a:t>
            </a:r>
          </a:p>
          <a:p>
            <a:pPr lvl="0"/>
            <a:r>
              <a:rPr lang="en-US" sz="2200" b="1" dirty="0">
                <a:cs typeface="Calibri"/>
              </a:rPr>
              <a:t>Adult Basic Education</a:t>
            </a:r>
          </a:p>
          <a:p>
            <a:pPr lvl="0"/>
            <a:r>
              <a:rPr lang="en-US" sz="2200" b="1" dirty="0">
                <a:cs typeface="Calibri"/>
              </a:rPr>
              <a:t>College &amp; Career Transitions</a:t>
            </a:r>
          </a:p>
          <a:p>
            <a:pPr lvl="0"/>
            <a:r>
              <a:rPr lang="en-US" sz="2200" b="1" dirty="0">
                <a:cs typeface="Calibri"/>
              </a:rPr>
              <a:t>High School Equivalency</a:t>
            </a:r>
          </a:p>
          <a:p>
            <a:pPr lvl="0"/>
            <a:r>
              <a:rPr lang="en-US" sz="2200" b="1" dirty="0">
                <a:cs typeface="Calibri"/>
              </a:rPr>
              <a:t>Entry Level Certifications</a:t>
            </a:r>
          </a:p>
          <a:p>
            <a:pPr lvl="0">
              <a:lnSpc>
                <a:spcPct val="170000"/>
              </a:lnSpc>
            </a:pPr>
            <a:r>
              <a:rPr lang="en-US" sz="2200" b="1" dirty="0">
                <a:cs typeface="Calibri"/>
              </a:rPr>
              <a:t>Accelerated Career Pathway </a:t>
            </a:r>
          </a:p>
          <a:p>
            <a:pPr lvl="0"/>
            <a:r>
              <a:rPr lang="en-US" sz="2200" b="1" dirty="0">
                <a:cs typeface="Calibri"/>
              </a:rPr>
              <a:t>English as a Second Language</a:t>
            </a:r>
          </a:p>
          <a:p>
            <a:pPr lvl="0"/>
            <a:r>
              <a:rPr lang="en-US" sz="2200" b="1" dirty="0">
                <a:cs typeface="Calibri"/>
              </a:rPr>
              <a:t>El Civics Instruction</a:t>
            </a:r>
          </a:p>
          <a:p>
            <a:pPr lvl="0"/>
            <a:r>
              <a:rPr lang="en-US" sz="2200" b="1" dirty="0">
                <a:cs typeface="Calibri"/>
              </a:rPr>
              <a:t>Work-based Employer Training</a:t>
            </a:r>
          </a:p>
          <a:p>
            <a:pPr lvl="0"/>
            <a:r>
              <a:rPr lang="en-US" sz="2200" b="1" dirty="0">
                <a:cs typeface="Calibri"/>
              </a:rPr>
              <a:t>Corrections Education &amp; Training</a:t>
            </a:r>
          </a:p>
          <a:p>
            <a:pPr lvl="0"/>
            <a:endParaRPr lang="en-US" sz="2200" b="1" dirty="0">
              <a:solidFill>
                <a:schemeClr val="bg1"/>
              </a:solidFill>
              <a:cs typeface="Calibri"/>
            </a:endParaRPr>
          </a:p>
          <a:p>
            <a:pPr marL="0" lvl="0" indent="0">
              <a:buNone/>
            </a:pPr>
            <a:endParaRPr lang="en-US" sz="22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356A893-79DF-4265-96E2-15FBC02EC86B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8451606" y="563880"/>
            <a:ext cx="3414811" cy="608630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b="1" dirty="0"/>
              <a:t>SERVICES</a:t>
            </a:r>
          </a:p>
          <a:p>
            <a:pPr>
              <a:lnSpc>
                <a:spcPct val="120000"/>
              </a:lnSpc>
            </a:pPr>
            <a:r>
              <a:rPr lang="en-US" b="1" dirty="0"/>
              <a:t>Outreach &amp; Recruitment</a:t>
            </a:r>
          </a:p>
          <a:p>
            <a:pPr>
              <a:lnSpc>
                <a:spcPct val="120000"/>
              </a:lnSpc>
            </a:pPr>
            <a:r>
              <a:rPr lang="en-US" b="1" dirty="0"/>
              <a:t>Comprehensive Assessment </a:t>
            </a:r>
          </a:p>
          <a:p>
            <a:pPr>
              <a:lnSpc>
                <a:spcPct val="120000"/>
              </a:lnSpc>
            </a:pPr>
            <a:r>
              <a:rPr lang="en-US" b="1" dirty="0"/>
              <a:t>Distance Learning Instruction</a:t>
            </a:r>
          </a:p>
          <a:p>
            <a:pPr>
              <a:lnSpc>
                <a:spcPct val="120000"/>
              </a:lnSpc>
            </a:pPr>
            <a:r>
              <a:rPr lang="en-US" b="1" dirty="0"/>
              <a:t>Career Navigation and Goal Setting</a:t>
            </a:r>
          </a:p>
          <a:p>
            <a:pPr>
              <a:lnSpc>
                <a:spcPct val="120000"/>
              </a:lnSpc>
            </a:pPr>
            <a:r>
              <a:rPr lang="en-US" b="1" dirty="0"/>
              <a:t>Integrated Education &amp; Training</a:t>
            </a:r>
          </a:p>
          <a:p>
            <a:pPr>
              <a:lnSpc>
                <a:spcPct val="120000"/>
              </a:lnSpc>
            </a:pPr>
            <a:r>
              <a:rPr lang="en-US" b="1" dirty="0"/>
              <a:t>Mobile App Student Access</a:t>
            </a:r>
          </a:p>
          <a:p>
            <a:pPr>
              <a:lnSpc>
                <a:spcPct val="120000"/>
              </a:lnSpc>
            </a:pPr>
            <a:r>
              <a:rPr lang="en-US" b="1" dirty="0"/>
              <a:t>Referral to internal Dallas College resources or external community partners</a:t>
            </a: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73" y="254251"/>
            <a:ext cx="3908279" cy="119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810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 descr="Programs and Services Offered">
            <a:extLst>
              <a:ext uri="{FF2B5EF4-FFF2-40B4-BE49-F238E27FC236}">
                <a16:creationId xmlns:a16="http://schemas.microsoft.com/office/drawing/2014/main" id="{D22B170F-2D67-487E-9EB2-26595BB7AAFA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D9D9D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Freeform: Shape 10">
            <a:extLst>
              <a:ext uri="{FF2B5EF4-FFF2-40B4-BE49-F238E27FC236}">
                <a16:creationId xmlns:a16="http://schemas.microsoft.com/office/drawing/2014/main" id="{693C93C0-4DA4-4A6D-95B3-7D997FBC3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Move="1" noResize="1"/>
          </p:cNvSpPr>
          <p:nvPr/>
        </p:nvSpPr>
        <p:spPr>
          <a:xfrm flipH="1">
            <a:off x="0" y="0"/>
            <a:ext cx="4421334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421332"/>
              <a:gd name="f7" fmla="val 6858000"/>
              <a:gd name="f8" fmla="val 69075"/>
              <a:gd name="f9" fmla="val 35131"/>
              <a:gd name="f10" fmla="val 267128"/>
              <a:gd name="f11" fmla="val 11901"/>
              <a:gd name="f12" fmla="val 495874"/>
              <a:gd name="f13" fmla="val 727970"/>
              <a:gd name="f14" fmla="val 962845"/>
              <a:gd name="f15" fmla="val 3429034"/>
              <a:gd name="f16" fmla="val 1312002"/>
              <a:gd name="f17" fmla="val 5588789"/>
              <a:gd name="f18" fmla="val 3276103"/>
              <a:gd name="f19" fmla="val 6782205"/>
              <a:gd name="f20" fmla="val 3407923"/>
              <a:gd name="f21" fmla="+- 0 0 -90"/>
              <a:gd name="f22" fmla="*/ f3 1 4421332"/>
              <a:gd name="f23" fmla="*/ f4 1 6858000"/>
              <a:gd name="f24" fmla="val f5"/>
              <a:gd name="f25" fmla="val f6"/>
              <a:gd name="f26" fmla="val f7"/>
              <a:gd name="f27" fmla="*/ f21 f0 1"/>
              <a:gd name="f28" fmla="+- f26 0 f24"/>
              <a:gd name="f29" fmla="+- f25 0 f24"/>
              <a:gd name="f30" fmla="*/ f27 1 f2"/>
              <a:gd name="f31" fmla="*/ f29 1 4421332"/>
              <a:gd name="f32" fmla="*/ f28 1 6858000"/>
              <a:gd name="f33" fmla="*/ 4421332 f29 1"/>
              <a:gd name="f34" fmla="*/ 0 f28 1"/>
              <a:gd name="f35" fmla="*/ 69075 f29 1"/>
              <a:gd name="f36" fmla="*/ 35131 f29 1"/>
              <a:gd name="f37" fmla="*/ 267128 f28 1"/>
              <a:gd name="f38" fmla="*/ 0 f29 1"/>
              <a:gd name="f39" fmla="*/ 962845 f28 1"/>
              <a:gd name="f40" fmla="*/ 3276103 f29 1"/>
              <a:gd name="f41" fmla="*/ 6782205 f28 1"/>
              <a:gd name="f42" fmla="*/ 3407923 f29 1"/>
              <a:gd name="f43" fmla="*/ 6858000 f28 1"/>
              <a:gd name="f44" fmla="+- f30 0 f1"/>
              <a:gd name="f45" fmla="*/ f33 1 4421332"/>
              <a:gd name="f46" fmla="*/ f34 1 6858000"/>
              <a:gd name="f47" fmla="*/ f35 1 4421332"/>
              <a:gd name="f48" fmla="*/ f36 1 4421332"/>
              <a:gd name="f49" fmla="*/ f37 1 6858000"/>
              <a:gd name="f50" fmla="*/ f38 1 4421332"/>
              <a:gd name="f51" fmla="*/ f39 1 6858000"/>
              <a:gd name="f52" fmla="*/ f40 1 4421332"/>
              <a:gd name="f53" fmla="*/ f41 1 6858000"/>
              <a:gd name="f54" fmla="*/ f42 1 4421332"/>
              <a:gd name="f55" fmla="*/ f43 1 6858000"/>
              <a:gd name="f56" fmla="*/ f24 1 f31"/>
              <a:gd name="f57" fmla="*/ f25 1 f31"/>
              <a:gd name="f58" fmla="*/ f24 1 f32"/>
              <a:gd name="f59" fmla="*/ f26 1 f32"/>
              <a:gd name="f60" fmla="*/ f45 1 f31"/>
              <a:gd name="f61" fmla="*/ f46 1 f32"/>
              <a:gd name="f62" fmla="*/ f47 1 f31"/>
              <a:gd name="f63" fmla="*/ f48 1 f31"/>
              <a:gd name="f64" fmla="*/ f49 1 f32"/>
              <a:gd name="f65" fmla="*/ f50 1 f31"/>
              <a:gd name="f66" fmla="*/ f51 1 f32"/>
              <a:gd name="f67" fmla="*/ f52 1 f31"/>
              <a:gd name="f68" fmla="*/ f53 1 f32"/>
              <a:gd name="f69" fmla="*/ f54 1 f31"/>
              <a:gd name="f70" fmla="*/ f55 1 f32"/>
              <a:gd name="f71" fmla="*/ f56 f22 1"/>
              <a:gd name="f72" fmla="*/ f57 f22 1"/>
              <a:gd name="f73" fmla="*/ f59 f23 1"/>
              <a:gd name="f74" fmla="*/ f58 f23 1"/>
              <a:gd name="f75" fmla="*/ f60 f22 1"/>
              <a:gd name="f76" fmla="*/ f61 f23 1"/>
              <a:gd name="f77" fmla="*/ f62 f22 1"/>
              <a:gd name="f78" fmla="*/ f63 f22 1"/>
              <a:gd name="f79" fmla="*/ f64 f23 1"/>
              <a:gd name="f80" fmla="*/ f65 f22 1"/>
              <a:gd name="f81" fmla="*/ f66 f23 1"/>
              <a:gd name="f82" fmla="*/ f67 f22 1"/>
              <a:gd name="f83" fmla="*/ f68 f23 1"/>
              <a:gd name="f84" fmla="*/ f69 f22 1"/>
              <a:gd name="f85" fmla="*/ f70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4">
                <a:pos x="f75" y="f76"/>
              </a:cxn>
              <a:cxn ang="f44">
                <a:pos x="f77" y="f76"/>
              </a:cxn>
              <a:cxn ang="f44">
                <a:pos x="f78" y="f79"/>
              </a:cxn>
              <a:cxn ang="f44">
                <a:pos x="f80" y="f81"/>
              </a:cxn>
              <a:cxn ang="f44">
                <a:pos x="f82" y="f83"/>
              </a:cxn>
              <a:cxn ang="f44">
                <a:pos x="f84" y="f85"/>
              </a:cxn>
              <a:cxn ang="f44">
                <a:pos x="f75" y="f85"/>
              </a:cxn>
            </a:cxnLst>
            <a:rect l="f71" t="f74" r="f72" b="f73"/>
            <a:pathLst>
              <a:path w="4421332" h="6858000">
                <a:moveTo>
                  <a:pt x="f6" y="f5"/>
                </a:moveTo>
                <a:lnTo>
                  <a:pt x="f8" y="f5"/>
                </a:lnTo>
                <a:lnTo>
                  <a:pt x="f9" y="f10"/>
                </a:lnTo>
                <a:cubicBezTo>
                  <a:pt x="f11" y="f12"/>
                  <a:pt x="f5" y="f13"/>
                  <a:pt x="f5" y="f14"/>
                </a:cubicBezTo>
                <a:cubicBezTo>
                  <a:pt x="f5" y="f15"/>
                  <a:pt x="f16" y="f17"/>
                  <a:pt x="f18" y="f19"/>
                </a:cubicBezTo>
                <a:lnTo>
                  <a:pt x="f20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Freeform: Shape 12">
            <a:extLst>
              <a:ext uri="{FF2B5EF4-FFF2-40B4-BE49-F238E27FC236}">
                <a16:creationId xmlns:a16="http://schemas.microsoft.com/office/drawing/2014/main" id="{3D2B12FF-0CB6-4554-8E29-1366B8BE7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4232227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232227"/>
              <a:gd name="f7" fmla="val 6858000"/>
              <a:gd name="f8" fmla="val 4161853"/>
              <a:gd name="f9" fmla="val 4197953"/>
              <a:gd name="f10" fmla="val 284091"/>
              <a:gd name="f11" fmla="val 4220617"/>
              <a:gd name="f12" fmla="val 507260"/>
              <a:gd name="f13" fmla="val 733696"/>
              <a:gd name="f14" fmla="val 962844"/>
              <a:gd name="f15" fmla="val 3483472"/>
              <a:gd name="f16" fmla="val 2827409"/>
              <a:gd name="f17" fmla="val 5675986"/>
              <a:gd name="f18" fmla="val 758007"/>
              <a:gd name="f19" fmla="val 6800152"/>
              <a:gd name="f20" fmla="val 645060"/>
              <a:gd name="f21" fmla="+- 0 0 -90"/>
              <a:gd name="f22" fmla="*/ f3 1 4232227"/>
              <a:gd name="f23" fmla="*/ f4 1 6858000"/>
              <a:gd name="f24" fmla="val f5"/>
              <a:gd name="f25" fmla="val f6"/>
              <a:gd name="f26" fmla="val f7"/>
              <a:gd name="f27" fmla="*/ f21 f0 1"/>
              <a:gd name="f28" fmla="+- f26 0 f24"/>
              <a:gd name="f29" fmla="+- f25 0 f24"/>
              <a:gd name="f30" fmla="*/ f27 1 f2"/>
              <a:gd name="f31" fmla="*/ f29 1 4232227"/>
              <a:gd name="f32" fmla="*/ f28 1 6858000"/>
              <a:gd name="f33" fmla="*/ 0 f29 1"/>
              <a:gd name="f34" fmla="*/ 0 f28 1"/>
              <a:gd name="f35" fmla="*/ 4161853 f29 1"/>
              <a:gd name="f36" fmla="*/ 4197953 f29 1"/>
              <a:gd name="f37" fmla="*/ 284091 f28 1"/>
              <a:gd name="f38" fmla="*/ 4232227 f29 1"/>
              <a:gd name="f39" fmla="*/ 962844 f28 1"/>
              <a:gd name="f40" fmla="*/ 758007 f29 1"/>
              <a:gd name="f41" fmla="*/ 6800152 f28 1"/>
              <a:gd name="f42" fmla="*/ 645060 f29 1"/>
              <a:gd name="f43" fmla="*/ 6858000 f28 1"/>
              <a:gd name="f44" fmla="+- f30 0 f1"/>
              <a:gd name="f45" fmla="*/ f33 1 4232227"/>
              <a:gd name="f46" fmla="*/ f34 1 6858000"/>
              <a:gd name="f47" fmla="*/ f35 1 4232227"/>
              <a:gd name="f48" fmla="*/ f36 1 4232227"/>
              <a:gd name="f49" fmla="*/ f37 1 6858000"/>
              <a:gd name="f50" fmla="*/ f38 1 4232227"/>
              <a:gd name="f51" fmla="*/ f39 1 6858000"/>
              <a:gd name="f52" fmla="*/ f40 1 4232227"/>
              <a:gd name="f53" fmla="*/ f41 1 6858000"/>
              <a:gd name="f54" fmla="*/ f42 1 4232227"/>
              <a:gd name="f55" fmla="*/ f43 1 6858000"/>
              <a:gd name="f56" fmla="*/ f24 1 f31"/>
              <a:gd name="f57" fmla="*/ f25 1 f31"/>
              <a:gd name="f58" fmla="*/ f24 1 f32"/>
              <a:gd name="f59" fmla="*/ f26 1 f32"/>
              <a:gd name="f60" fmla="*/ f45 1 f31"/>
              <a:gd name="f61" fmla="*/ f46 1 f32"/>
              <a:gd name="f62" fmla="*/ f47 1 f31"/>
              <a:gd name="f63" fmla="*/ f48 1 f31"/>
              <a:gd name="f64" fmla="*/ f49 1 f32"/>
              <a:gd name="f65" fmla="*/ f50 1 f31"/>
              <a:gd name="f66" fmla="*/ f51 1 f32"/>
              <a:gd name="f67" fmla="*/ f52 1 f31"/>
              <a:gd name="f68" fmla="*/ f53 1 f32"/>
              <a:gd name="f69" fmla="*/ f54 1 f31"/>
              <a:gd name="f70" fmla="*/ f55 1 f32"/>
              <a:gd name="f71" fmla="*/ f56 f22 1"/>
              <a:gd name="f72" fmla="*/ f57 f22 1"/>
              <a:gd name="f73" fmla="*/ f59 f23 1"/>
              <a:gd name="f74" fmla="*/ f58 f23 1"/>
              <a:gd name="f75" fmla="*/ f60 f22 1"/>
              <a:gd name="f76" fmla="*/ f61 f23 1"/>
              <a:gd name="f77" fmla="*/ f62 f22 1"/>
              <a:gd name="f78" fmla="*/ f63 f22 1"/>
              <a:gd name="f79" fmla="*/ f64 f23 1"/>
              <a:gd name="f80" fmla="*/ f65 f22 1"/>
              <a:gd name="f81" fmla="*/ f66 f23 1"/>
              <a:gd name="f82" fmla="*/ f67 f22 1"/>
              <a:gd name="f83" fmla="*/ f68 f23 1"/>
              <a:gd name="f84" fmla="*/ f69 f22 1"/>
              <a:gd name="f85" fmla="*/ f70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4">
                <a:pos x="f75" y="f76"/>
              </a:cxn>
              <a:cxn ang="f44">
                <a:pos x="f77" y="f76"/>
              </a:cxn>
              <a:cxn ang="f44">
                <a:pos x="f78" y="f79"/>
              </a:cxn>
              <a:cxn ang="f44">
                <a:pos x="f80" y="f81"/>
              </a:cxn>
              <a:cxn ang="f44">
                <a:pos x="f82" y="f83"/>
              </a:cxn>
              <a:cxn ang="f44">
                <a:pos x="f84" y="f85"/>
              </a:cxn>
              <a:cxn ang="f44">
                <a:pos x="f75" y="f85"/>
              </a:cxn>
            </a:cxnLst>
            <a:rect l="f71" t="f74" r="f72" b="f73"/>
            <a:pathLst>
              <a:path w="4232227" h="6858000">
                <a:moveTo>
                  <a:pt x="f5" y="f5"/>
                </a:moveTo>
                <a:lnTo>
                  <a:pt x="f8" y="f5"/>
                </a:lnTo>
                <a:lnTo>
                  <a:pt x="f9" y="f10"/>
                </a:lnTo>
                <a:cubicBezTo>
                  <a:pt x="f11" y="f12"/>
                  <a:pt x="f6" y="f13"/>
                  <a:pt x="f6" y="f14"/>
                </a:cubicBezTo>
                <a:cubicBezTo>
                  <a:pt x="f6" y="f15"/>
                  <a:pt x="f16" y="f17"/>
                  <a:pt x="f18" y="f19"/>
                </a:cubicBezTo>
                <a:lnTo>
                  <a:pt x="f20" y="f7"/>
                </a:lnTo>
                <a:lnTo>
                  <a:pt x="f5" y="f7"/>
                </a:lnTo>
                <a:close/>
              </a:path>
            </a:pathLst>
          </a:custGeom>
          <a:solidFill>
            <a:srgbClr val="40404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28550A7-0C87-4EC9-A5E7-7D51901621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1973" y="1412491"/>
            <a:ext cx="3928942" cy="2156621"/>
          </a:xfrm>
        </p:spPr>
        <p:txBody>
          <a:bodyPr anchor="t">
            <a:normAutofit/>
          </a:bodyPr>
          <a:lstStyle/>
          <a:p>
            <a:pPr lvl="0" algn="ctr"/>
            <a:br>
              <a:rPr lang="en-US" sz="2400" dirty="0">
                <a:solidFill>
                  <a:srgbClr val="FFFFFF"/>
                </a:solidFill>
                <a:cs typeface="Calibri Light"/>
              </a:rPr>
            </a:br>
            <a:r>
              <a:rPr lang="en-US" sz="2400" dirty="0">
                <a:solidFill>
                  <a:srgbClr val="FFFFFF"/>
                </a:solidFill>
                <a:cs typeface="Calibri Light"/>
              </a:rPr>
              <a:t>Adult Education and Literacy</a:t>
            </a:r>
            <a:br>
              <a:rPr lang="en-US" sz="2400" dirty="0">
                <a:solidFill>
                  <a:srgbClr val="FFFFFF"/>
                </a:solidFill>
                <a:cs typeface="Calibri Light"/>
              </a:rPr>
            </a:br>
            <a:br>
              <a:rPr lang="en-US" sz="2400" dirty="0">
                <a:solidFill>
                  <a:srgbClr val="FFFFFF"/>
                </a:solidFill>
                <a:cs typeface="Calibri Light"/>
              </a:rPr>
            </a:br>
            <a:r>
              <a:rPr lang="en-US" sz="2400" dirty="0">
                <a:solidFill>
                  <a:srgbClr val="FFFFFF"/>
                </a:solidFill>
                <a:cs typeface="Calibri Light"/>
              </a:rPr>
              <a:t>Career Pathway Training Programs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3445CF-EF68-47FA-AD87-4B88488347A6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4582748" y="563881"/>
            <a:ext cx="3517778" cy="5940828"/>
          </a:xfrm>
        </p:spPr>
        <p:txBody>
          <a:bodyPr>
            <a:noAutofit/>
          </a:bodyPr>
          <a:lstStyle/>
          <a:p>
            <a:pPr lvl="0"/>
            <a:r>
              <a:rPr lang="en-US" sz="2000" b="1" dirty="0">
                <a:cs typeface="Calibri"/>
              </a:rPr>
              <a:t>Welding</a:t>
            </a:r>
          </a:p>
          <a:p>
            <a:pPr lvl="0"/>
            <a:r>
              <a:rPr lang="en-US" sz="2000" b="1" dirty="0">
                <a:cs typeface="Calibri"/>
              </a:rPr>
              <a:t>Culinary</a:t>
            </a:r>
          </a:p>
          <a:p>
            <a:pPr lvl="0"/>
            <a:r>
              <a:rPr lang="en-US" sz="2000" b="1" dirty="0">
                <a:cs typeface="Calibri"/>
              </a:rPr>
              <a:t>Construction Trade</a:t>
            </a:r>
          </a:p>
          <a:p>
            <a:pPr lvl="0"/>
            <a:r>
              <a:rPr lang="en-US" sz="2000" b="1" dirty="0">
                <a:cs typeface="Calibri"/>
              </a:rPr>
              <a:t>Entrepreneurship</a:t>
            </a:r>
          </a:p>
          <a:p>
            <a:pPr lvl="0"/>
            <a:r>
              <a:rPr lang="en-US" sz="2000" b="1" dirty="0">
                <a:cs typeface="Calibri"/>
              </a:rPr>
              <a:t>Insurance Specialist</a:t>
            </a:r>
          </a:p>
          <a:p>
            <a:pPr lvl="0"/>
            <a:r>
              <a:rPr lang="en-US" sz="2000" b="1" dirty="0">
                <a:cs typeface="Calibri"/>
              </a:rPr>
              <a:t>Patient Care Technician</a:t>
            </a:r>
          </a:p>
          <a:p>
            <a:pPr lvl="0"/>
            <a:r>
              <a:rPr lang="en-US" sz="2000" b="1" dirty="0">
                <a:cs typeface="Calibri"/>
              </a:rPr>
              <a:t>Phlebotomy</a:t>
            </a:r>
          </a:p>
          <a:p>
            <a:pPr lvl="0"/>
            <a:r>
              <a:rPr lang="en-US" sz="2000" b="1" dirty="0">
                <a:cs typeface="Calibri"/>
              </a:rPr>
              <a:t>Teacher Assistant </a:t>
            </a:r>
          </a:p>
          <a:p>
            <a:pPr lvl="0"/>
            <a:r>
              <a:rPr lang="en-US" sz="2000" b="1" dirty="0">
                <a:cs typeface="Calibri"/>
              </a:rPr>
              <a:t>Digital Office Assistant</a:t>
            </a:r>
          </a:p>
          <a:p>
            <a:pPr lvl="0"/>
            <a:r>
              <a:rPr lang="en-US" sz="2000" b="1" dirty="0">
                <a:cs typeface="Calibri"/>
              </a:rPr>
              <a:t>Machinist</a:t>
            </a:r>
          </a:p>
          <a:p>
            <a:pPr lvl="0"/>
            <a:r>
              <a:rPr lang="en-US" sz="2000" b="1" dirty="0">
                <a:cs typeface="Calibri"/>
              </a:rPr>
              <a:t>Account Office Specialist</a:t>
            </a:r>
          </a:p>
          <a:p>
            <a:pPr lvl="0"/>
            <a:r>
              <a:rPr lang="en-US" sz="2000" b="1" dirty="0">
                <a:cs typeface="Calibri"/>
              </a:rPr>
              <a:t>Inventory Control Technician</a:t>
            </a:r>
          </a:p>
          <a:p>
            <a:pPr lvl="0"/>
            <a:r>
              <a:rPr lang="en-US" sz="2000" b="1" dirty="0">
                <a:cs typeface="Calibri"/>
              </a:rPr>
              <a:t>Community Health Care Worker</a:t>
            </a:r>
          </a:p>
          <a:p>
            <a:pPr lvl="0"/>
            <a:r>
              <a:rPr lang="en-US" sz="2000" b="1" dirty="0">
                <a:cs typeface="Calibri"/>
              </a:rPr>
              <a:t>Certified Production Technician</a:t>
            </a:r>
          </a:p>
          <a:p>
            <a:pPr lvl="0"/>
            <a:endParaRPr lang="en-US" sz="2000" b="1" dirty="0">
              <a:solidFill>
                <a:schemeClr val="bg1"/>
              </a:solidFill>
              <a:cs typeface="Calibri"/>
            </a:endParaRPr>
          </a:p>
          <a:p>
            <a:pPr marL="0" lvl="0" indent="0">
              <a:buNone/>
            </a:pPr>
            <a:endParaRPr lang="en-US" sz="20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356A893-79DF-4265-96E2-15FBC02EC86B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8100526" y="563881"/>
            <a:ext cx="3599637" cy="6127864"/>
          </a:xfrm>
        </p:spPr>
        <p:txBody>
          <a:bodyPr>
            <a:noAutofit/>
          </a:bodyPr>
          <a:lstStyle/>
          <a:p>
            <a:r>
              <a:rPr lang="en-US" sz="2000" b="1" dirty="0"/>
              <a:t>HVAC</a:t>
            </a:r>
          </a:p>
          <a:p>
            <a:r>
              <a:rPr lang="en-US" sz="2000" b="1" dirty="0"/>
              <a:t>Automotive Technology</a:t>
            </a:r>
          </a:p>
          <a:p>
            <a:r>
              <a:rPr lang="en-US" sz="2000" b="1" dirty="0"/>
              <a:t>Logistics</a:t>
            </a:r>
          </a:p>
          <a:p>
            <a:r>
              <a:rPr lang="en-US" sz="2000" b="1" dirty="0"/>
              <a:t>Business Office Support Systems</a:t>
            </a:r>
          </a:p>
          <a:p>
            <a:r>
              <a:rPr lang="en-US" sz="2000" b="1" dirty="0"/>
              <a:t>Culinary</a:t>
            </a:r>
          </a:p>
          <a:p>
            <a:r>
              <a:rPr lang="en-US" sz="2000" b="1" dirty="0"/>
              <a:t>Customer Service Representative</a:t>
            </a:r>
          </a:p>
          <a:p>
            <a:r>
              <a:rPr lang="en-US" sz="2000" b="1" dirty="0"/>
              <a:t>Advanced Manufacturing/Mechatronics</a:t>
            </a:r>
          </a:p>
          <a:p>
            <a:r>
              <a:rPr lang="en-US" sz="2000" b="1" dirty="0"/>
              <a:t>Production Press Technician</a:t>
            </a:r>
          </a:p>
          <a:p>
            <a:r>
              <a:rPr lang="en-US" sz="2000" b="1" dirty="0"/>
              <a:t>Web Applications Development</a:t>
            </a:r>
          </a:p>
          <a:p>
            <a:r>
              <a:rPr lang="en-US" sz="2000" b="1" dirty="0"/>
              <a:t>Call Center Specialist</a:t>
            </a: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73" y="254251"/>
            <a:ext cx="3908279" cy="119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67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 descr="Programs and Services Offered">
            <a:extLst>
              <a:ext uri="{FF2B5EF4-FFF2-40B4-BE49-F238E27FC236}">
                <a16:creationId xmlns:a16="http://schemas.microsoft.com/office/drawing/2014/main" id="{D22B170F-2D67-487E-9EB2-26595BB7AAFA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D9D9D9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Freeform: Shape 10">
            <a:extLst>
              <a:ext uri="{FF2B5EF4-FFF2-40B4-BE49-F238E27FC236}">
                <a16:creationId xmlns:a16="http://schemas.microsoft.com/office/drawing/2014/main" id="{693C93C0-4DA4-4A6D-95B3-7D997FBC3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Move="1" noResize="1"/>
          </p:cNvSpPr>
          <p:nvPr/>
        </p:nvSpPr>
        <p:spPr>
          <a:xfrm flipH="1">
            <a:off x="0" y="0"/>
            <a:ext cx="4421334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421332"/>
              <a:gd name="f7" fmla="val 6858000"/>
              <a:gd name="f8" fmla="val 69075"/>
              <a:gd name="f9" fmla="val 35131"/>
              <a:gd name="f10" fmla="val 267128"/>
              <a:gd name="f11" fmla="val 11901"/>
              <a:gd name="f12" fmla="val 495874"/>
              <a:gd name="f13" fmla="val 727970"/>
              <a:gd name="f14" fmla="val 962845"/>
              <a:gd name="f15" fmla="val 3429034"/>
              <a:gd name="f16" fmla="val 1312002"/>
              <a:gd name="f17" fmla="val 5588789"/>
              <a:gd name="f18" fmla="val 3276103"/>
              <a:gd name="f19" fmla="val 6782205"/>
              <a:gd name="f20" fmla="val 3407923"/>
              <a:gd name="f21" fmla="+- 0 0 -90"/>
              <a:gd name="f22" fmla="*/ f3 1 4421332"/>
              <a:gd name="f23" fmla="*/ f4 1 6858000"/>
              <a:gd name="f24" fmla="val f5"/>
              <a:gd name="f25" fmla="val f6"/>
              <a:gd name="f26" fmla="val f7"/>
              <a:gd name="f27" fmla="*/ f21 f0 1"/>
              <a:gd name="f28" fmla="+- f26 0 f24"/>
              <a:gd name="f29" fmla="+- f25 0 f24"/>
              <a:gd name="f30" fmla="*/ f27 1 f2"/>
              <a:gd name="f31" fmla="*/ f29 1 4421332"/>
              <a:gd name="f32" fmla="*/ f28 1 6858000"/>
              <a:gd name="f33" fmla="*/ 4421332 f29 1"/>
              <a:gd name="f34" fmla="*/ 0 f28 1"/>
              <a:gd name="f35" fmla="*/ 69075 f29 1"/>
              <a:gd name="f36" fmla="*/ 35131 f29 1"/>
              <a:gd name="f37" fmla="*/ 267128 f28 1"/>
              <a:gd name="f38" fmla="*/ 0 f29 1"/>
              <a:gd name="f39" fmla="*/ 962845 f28 1"/>
              <a:gd name="f40" fmla="*/ 3276103 f29 1"/>
              <a:gd name="f41" fmla="*/ 6782205 f28 1"/>
              <a:gd name="f42" fmla="*/ 3407923 f29 1"/>
              <a:gd name="f43" fmla="*/ 6858000 f28 1"/>
              <a:gd name="f44" fmla="+- f30 0 f1"/>
              <a:gd name="f45" fmla="*/ f33 1 4421332"/>
              <a:gd name="f46" fmla="*/ f34 1 6858000"/>
              <a:gd name="f47" fmla="*/ f35 1 4421332"/>
              <a:gd name="f48" fmla="*/ f36 1 4421332"/>
              <a:gd name="f49" fmla="*/ f37 1 6858000"/>
              <a:gd name="f50" fmla="*/ f38 1 4421332"/>
              <a:gd name="f51" fmla="*/ f39 1 6858000"/>
              <a:gd name="f52" fmla="*/ f40 1 4421332"/>
              <a:gd name="f53" fmla="*/ f41 1 6858000"/>
              <a:gd name="f54" fmla="*/ f42 1 4421332"/>
              <a:gd name="f55" fmla="*/ f43 1 6858000"/>
              <a:gd name="f56" fmla="*/ f24 1 f31"/>
              <a:gd name="f57" fmla="*/ f25 1 f31"/>
              <a:gd name="f58" fmla="*/ f24 1 f32"/>
              <a:gd name="f59" fmla="*/ f26 1 f32"/>
              <a:gd name="f60" fmla="*/ f45 1 f31"/>
              <a:gd name="f61" fmla="*/ f46 1 f32"/>
              <a:gd name="f62" fmla="*/ f47 1 f31"/>
              <a:gd name="f63" fmla="*/ f48 1 f31"/>
              <a:gd name="f64" fmla="*/ f49 1 f32"/>
              <a:gd name="f65" fmla="*/ f50 1 f31"/>
              <a:gd name="f66" fmla="*/ f51 1 f32"/>
              <a:gd name="f67" fmla="*/ f52 1 f31"/>
              <a:gd name="f68" fmla="*/ f53 1 f32"/>
              <a:gd name="f69" fmla="*/ f54 1 f31"/>
              <a:gd name="f70" fmla="*/ f55 1 f32"/>
              <a:gd name="f71" fmla="*/ f56 f22 1"/>
              <a:gd name="f72" fmla="*/ f57 f22 1"/>
              <a:gd name="f73" fmla="*/ f59 f23 1"/>
              <a:gd name="f74" fmla="*/ f58 f23 1"/>
              <a:gd name="f75" fmla="*/ f60 f22 1"/>
              <a:gd name="f76" fmla="*/ f61 f23 1"/>
              <a:gd name="f77" fmla="*/ f62 f22 1"/>
              <a:gd name="f78" fmla="*/ f63 f22 1"/>
              <a:gd name="f79" fmla="*/ f64 f23 1"/>
              <a:gd name="f80" fmla="*/ f65 f22 1"/>
              <a:gd name="f81" fmla="*/ f66 f23 1"/>
              <a:gd name="f82" fmla="*/ f67 f22 1"/>
              <a:gd name="f83" fmla="*/ f68 f23 1"/>
              <a:gd name="f84" fmla="*/ f69 f22 1"/>
              <a:gd name="f85" fmla="*/ f70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4">
                <a:pos x="f75" y="f76"/>
              </a:cxn>
              <a:cxn ang="f44">
                <a:pos x="f77" y="f76"/>
              </a:cxn>
              <a:cxn ang="f44">
                <a:pos x="f78" y="f79"/>
              </a:cxn>
              <a:cxn ang="f44">
                <a:pos x="f80" y="f81"/>
              </a:cxn>
              <a:cxn ang="f44">
                <a:pos x="f82" y="f83"/>
              </a:cxn>
              <a:cxn ang="f44">
                <a:pos x="f84" y="f85"/>
              </a:cxn>
              <a:cxn ang="f44">
                <a:pos x="f75" y="f85"/>
              </a:cxn>
            </a:cxnLst>
            <a:rect l="f71" t="f74" r="f72" b="f73"/>
            <a:pathLst>
              <a:path w="4421332" h="6858000">
                <a:moveTo>
                  <a:pt x="f6" y="f5"/>
                </a:moveTo>
                <a:lnTo>
                  <a:pt x="f8" y="f5"/>
                </a:lnTo>
                <a:lnTo>
                  <a:pt x="f9" y="f10"/>
                </a:lnTo>
                <a:cubicBezTo>
                  <a:pt x="f11" y="f12"/>
                  <a:pt x="f5" y="f13"/>
                  <a:pt x="f5" y="f14"/>
                </a:cubicBezTo>
                <a:cubicBezTo>
                  <a:pt x="f5" y="f15"/>
                  <a:pt x="f16" y="f17"/>
                  <a:pt x="f18" y="f19"/>
                </a:cubicBezTo>
                <a:lnTo>
                  <a:pt x="f20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Freeform: Shape 12">
            <a:extLst>
              <a:ext uri="{FF2B5EF4-FFF2-40B4-BE49-F238E27FC236}">
                <a16:creationId xmlns:a16="http://schemas.microsoft.com/office/drawing/2014/main" id="{3D2B12FF-0CB6-4554-8E29-1366B8BE7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4232227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232227"/>
              <a:gd name="f7" fmla="val 6858000"/>
              <a:gd name="f8" fmla="val 4161853"/>
              <a:gd name="f9" fmla="val 4197953"/>
              <a:gd name="f10" fmla="val 284091"/>
              <a:gd name="f11" fmla="val 4220617"/>
              <a:gd name="f12" fmla="val 507260"/>
              <a:gd name="f13" fmla="val 733696"/>
              <a:gd name="f14" fmla="val 962844"/>
              <a:gd name="f15" fmla="val 3483472"/>
              <a:gd name="f16" fmla="val 2827409"/>
              <a:gd name="f17" fmla="val 5675986"/>
              <a:gd name="f18" fmla="val 758007"/>
              <a:gd name="f19" fmla="val 6800152"/>
              <a:gd name="f20" fmla="val 645060"/>
              <a:gd name="f21" fmla="+- 0 0 -90"/>
              <a:gd name="f22" fmla="*/ f3 1 4232227"/>
              <a:gd name="f23" fmla="*/ f4 1 6858000"/>
              <a:gd name="f24" fmla="val f5"/>
              <a:gd name="f25" fmla="val f6"/>
              <a:gd name="f26" fmla="val f7"/>
              <a:gd name="f27" fmla="*/ f21 f0 1"/>
              <a:gd name="f28" fmla="+- f26 0 f24"/>
              <a:gd name="f29" fmla="+- f25 0 f24"/>
              <a:gd name="f30" fmla="*/ f27 1 f2"/>
              <a:gd name="f31" fmla="*/ f29 1 4232227"/>
              <a:gd name="f32" fmla="*/ f28 1 6858000"/>
              <a:gd name="f33" fmla="*/ 0 f29 1"/>
              <a:gd name="f34" fmla="*/ 0 f28 1"/>
              <a:gd name="f35" fmla="*/ 4161853 f29 1"/>
              <a:gd name="f36" fmla="*/ 4197953 f29 1"/>
              <a:gd name="f37" fmla="*/ 284091 f28 1"/>
              <a:gd name="f38" fmla="*/ 4232227 f29 1"/>
              <a:gd name="f39" fmla="*/ 962844 f28 1"/>
              <a:gd name="f40" fmla="*/ 758007 f29 1"/>
              <a:gd name="f41" fmla="*/ 6800152 f28 1"/>
              <a:gd name="f42" fmla="*/ 645060 f29 1"/>
              <a:gd name="f43" fmla="*/ 6858000 f28 1"/>
              <a:gd name="f44" fmla="+- f30 0 f1"/>
              <a:gd name="f45" fmla="*/ f33 1 4232227"/>
              <a:gd name="f46" fmla="*/ f34 1 6858000"/>
              <a:gd name="f47" fmla="*/ f35 1 4232227"/>
              <a:gd name="f48" fmla="*/ f36 1 4232227"/>
              <a:gd name="f49" fmla="*/ f37 1 6858000"/>
              <a:gd name="f50" fmla="*/ f38 1 4232227"/>
              <a:gd name="f51" fmla="*/ f39 1 6858000"/>
              <a:gd name="f52" fmla="*/ f40 1 4232227"/>
              <a:gd name="f53" fmla="*/ f41 1 6858000"/>
              <a:gd name="f54" fmla="*/ f42 1 4232227"/>
              <a:gd name="f55" fmla="*/ f43 1 6858000"/>
              <a:gd name="f56" fmla="*/ f24 1 f31"/>
              <a:gd name="f57" fmla="*/ f25 1 f31"/>
              <a:gd name="f58" fmla="*/ f24 1 f32"/>
              <a:gd name="f59" fmla="*/ f26 1 f32"/>
              <a:gd name="f60" fmla="*/ f45 1 f31"/>
              <a:gd name="f61" fmla="*/ f46 1 f32"/>
              <a:gd name="f62" fmla="*/ f47 1 f31"/>
              <a:gd name="f63" fmla="*/ f48 1 f31"/>
              <a:gd name="f64" fmla="*/ f49 1 f32"/>
              <a:gd name="f65" fmla="*/ f50 1 f31"/>
              <a:gd name="f66" fmla="*/ f51 1 f32"/>
              <a:gd name="f67" fmla="*/ f52 1 f31"/>
              <a:gd name="f68" fmla="*/ f53 1 f32"/>
              <a:gd name="f69" fmla="*/ f54 1 f31"/>
              <a:gd name="f70" fmla="*/ f55 1 f32"/>
              <a:gd name="f71" fmla="*/ f56 f22 1"/>
              <a:gd name="f72" fmla="*/ f57 f22 1"/>
              <a:gd name="f73" fmla="*/ f59 f23 1"/>
              <a:gd name="f74" fmla="*/ f58 f23 1"/>
              <a:gd name="f75" fmla="*/ f60 f22 1"/>
              <a:gd name="f76" fmla="*/ f61 f23 1"/>
              <a:gd name="f77" fmla="*/ f62 f22 1"/>
              <a:gd name="f78" fmla="*/ f63 f22 1"/>
              <a:gd name="f79" fmla="*/ f64 f23 1"/>
              <a:gd name="f80" fmla="*/ f65 f22 1"/>
              <a:gd name="f81" fmla="*/ f66 f23 1"/>
              <a:gd name="f82" fmla="*/ f67 f22 1"/>
              <a:gd name="f83" fmla="*/ f68 f23 1"/>
              <a:gd name="f84" fmla="*/ f69 f22 1"/>
              <a:gd name="f85" fmla="*/ f70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4">
                <a:pos x="f75" y="f76"/>
              </a:cxn>
              <a:cxn ang="f44">
                <a:pos x="f77" y="f76"/>
              </a:cxn>
              <a:cxn ang="f44">
                <a:pos x="f78" y="f79"/>
              </a:cxn>
              <a:cxn ang="f44">
                <a:pos x="f80" y="f81"/>
              </a:cxn>
              <a:cxn ang="f44">
                <a:pos x="f82" y="f83"/>
              </a:cxn>
              <a:cxn ang="f44">
                <a:pos x="f84" y="f85"/>
              </a:cxn>
              <a:cxn ang="f44">
                <a:pos x="f75" y="f85"/>
              </a:cxn>
            </a:cxnLst>
            <a:rect l="f71" t="f74" r="f72" b="f73"/>
            <a:pathLst>
              <a:path w="4232227" h="6858000">
                <a:moveTo>
                  <a:pt x="f5" y="f5"/>
                </a:moveTo>
                <a:lnTo>
                  <a:pt x="f8" y="f5"/>
                </a:lnTo>
                <a:lnTo>
                  <a:pt x="f9" y="f10"/>
                </a:lnTo>
                <a:cubicBezTo>
                  <a:pt x="f11" y="f12"/>
                  <a:pt x="f6" y="f13"/>
                  <a:pt x="f6" y="f14"/>
                </a:cubicBezTo>
                <a:cubicBezTo>
                  <a:pt x="f6" y="f15"/>
                  <a:pt x="f16" y="f17"/>
                  <a:pt x="f18" y="f19"/>
                </a:cubicBezTo>
                <a:lnTo>
                  <a:pt x="f20" y="f7"/>
                </a:lnTo>
                <a:lnTo>
                  <a:pt x="f5" y="f7"/>
                </a:lnTo>
                <a:close/>
              </a:path>
            </a:pathLst>
          </a:custGeom>
          <a:solidFill>
            <a:srgbClr val="40404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28550A7-0C87-4EC9-A5E7-7D51901621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1973" y="1412491"/>
            <a:ext cx="3928942" cy="2156621"/>
          </a:xfrm>
        </p:spPr>
        <p:txBody>
          <a:bodyPr anchor="t">
            <a:normAutofit/>
          </a:bodyPr>
          <a:lstStyle/>
          <a:p>
            <a:pPr lvl="0" algn="ctr"/>
            <a:br>
              <a:rPr lang="en-US" sz="2400" dirty="0">
                <a:solidFill>
                  <a:srgbClr val="FFFFFF"/>
                </a:solidFill>
                <a:cs typeface="Calibri Light"/>
              </a:rPr>
            </a:br>
            <a:r>
              <a:rPr lang="en-US" sz="2400" dirty="0">
                <a:solidFill>
                  <a:srgbClr val="FFFFFF"/>
                </a:solidFill>
                <a:cs typeface="Calibri Light"/>
              </a:rPr>
              <a:t>Adult Education and Literacy</a:t>
            </a:r>
            <a:br>
              <a:rPr lang="en-US" sz="2400" dirty="0">
                <a:solidFill>
                  <a:srgbClr val="FFFFFF"/>
                </a:solidFill>
                <a:cs typeface="Calibri Light"/>
              </a:rPr>
            </a:br>
            <a:br>
              <a:rPr lang="en-US" sz="2400" dirty="0">
                <a:solidFill>
                  <a:srgbClr val="FFFFFF"/>
                </a:solidFill>
                <a:cs typeface="Calibri Light"/>
              </a:rPr>
            </a:b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3445CF-EF68-47FA-AD87-4B88488347A6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4582747" y="563881"/>
            <a:ext cx="6834189" cy="594082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000" b="1" dirty="0">
              <a:solidFill>
                <a:schemeClr val="bg1"/>
              </a:solidFill>
              <a:cs typeface="Calibri"/>
            </a:endParaRPr>
          </a:p>
          <a:p>
            <a:pPr marL="0" lvl="0" indent="0">
              <a:buNone/>
            </a:pPr>
            <a:endParaRPr lang="en-US" sz="20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356A893-79DF-4265-96E2-15FBC02EC86B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4582748" y="156754"/>
            <a:ext cx="7117416" cy="6534991"/>
          </a:xfrm>
        </p:spPr>
        <p:txBody>
          <a:bodyPr>
            <a:noAutofit/>
          </a:bodyPr>
          <a:lstStyle/>
          <a:p>
            <a:pPr lvl="0"/>
            <a:r>
              <a:rPr lang="en-US" sz="1800" b="1" dirty="0">
                <a:cs typeface="Calibri"/>
              </a:rPr>
              <a:t>College &amp; Career Transitions: Instruction focused on basic skill development integrated with workplace readiness skills and college or career specific preparation content.</a:t>
            </a:r>
          </a:p>
          <a:p>
            <a:pPr lvl="0"/>
            <a:r>
              <a:rPr lang="en-US" sz="1800" b="1" dirty="0">
                <a:cs typeface="Calibri"/>
              </a:rPr>
              <a:t>High School Equivalency: Instruction focused on building academic skills to obtain a high school equivalency (GED).</a:t>
            </a:r>
          </a:p>
          <a:p>
            <a:pPr lvl="0"/>
            <a:r>
              <a:rPr lang="en-US" sz="1800" b="1" dirty="0">
                <a:cs typeface="Calibri"/>
              </a:rPr>
              <a:t>Entry Level Certifications: Job training programs that focus on developing the skills needed to earn entry level training certificates needed to start a successful career, transition to college or upskill current job talents.</a:t>
            </a:r>
          </a:p>
          <a:p>
            <a:pPr lvl="0">
              <a:lnSpc>
                <a:spcPct val="170000"/>
              </a:lnSpc>
            </a:pPr>
            <a:r>
              <a:rPr lang="en-US" sz="1800" b="1" dirty="0">
                <a:cs typeface="Calibri"/>
              </a:rPr>
              <a:t>Accelerated Career Pathway: Focused on accelerated career pathway programs integrated with support courses to increase retention and basic skills attainment</a:t>
            </a:r>
          </a:p>
          <a:p>
            <a:pPr lvl="0"/>
            <a:r>
              <a:rPr lang="en-US" sz="1800" b="1" dirty="0">
                <a:cs typeface="Calibri"/>
              </a:rPr>
              <a:t>English as a Second Language: Instruction focused on improving English language skills so you can attend college, get a good job or advance your career.</a:t>
            </a:r>
          </a:p>
          <a:p>
            <a:pPr lvl="0"/>
            <a:r>
              <a:rPr lang="en-US" sz="1800" b="1" dirty="0">
                <a:cs typeface="Calibri"/>
              </a:rPr>
              <a:t>El Civics Instruction</a:t>
            </a:r>
          </a:p>
          <a:p>
            <a:pPr lvl="0"/>
            <a:r>
              <a:rPr lang="en-US" sz="1800" b="1" dirty="0">
                <a:cs typeface="Calibri"/>
              </a:rPr>
              <a:t>Work-based Employer Training: Focused on customized basic skill development, language development or job training </a:t>
            </a:r>
          </a:p>
          <a:p>
            <a:pPr lvl="0"/>
            <a:r>
              <a:rPr lang="en-US" sz="1800" b="1" dirty="0">
                <a:cs typeface="Calibri"/>
              </a:rPr>
              <a:t>Corrections Education &amp; Training</a:t>
            </a: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73" y="254251"/>
            <a:ext cx="3908279" cy="119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247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7364</TotalTime>
  <Words>298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Adult Education and Literacy  Programs and Services</vt:lpstr>
      <vt:lpstr> Adult Education and Literacy  Career Pathway Training Programs</vt:lpstr>
      <vt:lpstr> Adult Education and Literacy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kaeden alexander</dc:creator>
  <cp:lastModifiedBy>Harris, Stephanie</cp:lastModifiedBy>
  <cp:revision>12</cp:revision>
  <dcterms:created xsi:type="dcterms:W3CDTF">2020-07-01T01:42:37Z</dcterms:created>
  <dcterms:modified xsi:type="dcterms:W3CDTF">2020-07-21T13:58:33Z</dcterms:modified>
</cp:coreProperties>
</file>