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68" r:id="rId6"/>
    <p:sldId id="269" r:id="rId7"/>
    <p:sldId id="270" r:id="rId8"/>
    <p:sldId id="280" r:id="rId9"/>
    <p:sldId id="275" r:id="rId10"/>
    <p:sldId id="277" r:id="rId11"/>
    <p:sldId id="271" r:id="rId12"/>
    <p:sldId id="278" r:id="rId13"/>
    <p:sldId id="276" r:id="rId14"/>
    <p:sldId id="281" r:id="rId15"/>
    <p:sldId id="259" r:id="rId16"/>
    <p:sldId id="261" r:id="rId17"/>
    <p:sldId id="260" r:id="rId18"/>
    <p:sldId id="262" r:id="rId19"/>
    <p:sldId id="263" r:id="rId20"/>
    <p:sldId id="264" r:id="rId21"/>
    <p:sldId id="265" r:id="rId22"/>
    <p:sldId id="266"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7/23/2020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7/23/2020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7/23/2020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spiretl.org/" TargetMode="External"/><Relationship Id="rId2" Type="http://schemas.openxmlformats.org/officeDocument/2006/relationships/hyperlink" Target="mailto:Inspring2morrowsleaders@gmail.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dcccd.edu/cd/workreadyu/pages/default.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Arthur.Lumzy@untdallas.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info@wfsdalla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2F3-73C4-419F-B97C-4E8EEB0DBD33}"/>
              </a:ext>
            </a:extLst>
          </p:cNvPr>
          <p:cNvSpPr>
            <a:spLocks noGrp="1"/>
          </p:cNvSpPr>
          <p:nvPr>
            <p:ph type="ctrTitle"/>
          </p:nvPr>
        </p:nvSpPr>
        <p:spPr>
          <a:xfrm>
            <a:off x="1730004" y="2787001"/>
            <a:ext cx="8361229" cy="2098226"/>
          </a:xfrm>
        </p:spPr>
        <p:txBody>
          <a:bodyPr/>
          <a:lstStyle/>
          <a:p>
            <a:r>
              <a:rPr lang="en-US" dirty="0"/>
              <a:t>Education &amp; employment committee</a:t>
            </a:r>
          </a:p>
        </p:txBody>
      </p:sp>
      <p:pic>
        <p:nvPicPr>
          <p:cNvPr id="2050" name="Picture 2" descr="MDHA-logo - Catholic Charities Dallas">
            <a:extLst>
              <a:ext uri="{FF2B5EF4-FFF2-40B4-BE49-F238E27FC236}">
                <a16:creationId xmlns:a16="http://schemas.microsoft.com/office/drawing/2014/main" id="{84F3182B-F602-4940-AD4F-1B7557A10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845" y="421262"/>
            <a:ext cx="3151470" cy="93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E144-B900-4751-BBE8-A60F3ED99972}"/>
              </a:ext>
            </a:extLst>
          </p:cNvPr>
          <p:cNvSpPr>
            <a:spLocks noGrp="1"/>
          </p:cNvSpPr>
          <p:nvPr>
            <p:ph type="title"/>
          </p:nvPr>
        </p:nvSpPr>
        <p:spPr/>
        <p:txBody>
          <a:bodyPr/>
          <a:lstStyle/>
          <a:p>
            <a:r>
              <a:rPr lang="en-US" dirty="0"/>
              <a:t>SOAR </a:t>
            </a:r>
          </a:p>
        </p:txBody>
      </p:sp>
      <p:sp>
        <p:nvSpPr>
          <p:cNvPr id="3" name="Content Placeholder 2">
            <a:extLst>
              <a:ext uri="{FF2B5EF4-FFF2-40B4-BE49-F238E27FC236}">
                <a16:creationId xmlns:a16="http://schemas.microsoft.com/office/drawing/2014/main" id="{425A7B96-74CC-4BAE-8B5A-11DCF940849F}"/>
              </a:ext>
            </a:extLst>
          </p:cNvPr>
          <p:cNvSpPr>
            <a:spLocks noGrp="1"/>
          </p:cNvSpPr>
          <p:nvPr>
            <p:ph idx="1"/>
          </p:nvPr>
        </p:nvSpPr>
        <p:spPr/>
        <p:txBody>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i="0" dirty="0">
                <a:solidFill>
                  <a:srgbClr val="000000"/>
                </a:solidFill>
                <a:latin typeface="Calibri" panose="020F0502020204030204" pitchFamily="34" charset="0"/>
              </a:rPr>
              <a:t>Assist clients with SOAR disability applications and become advocate for clients.</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Ideal candidate for services </a:t>
            </a:r>
          </a:p>
          <a:p>
            <a:pPr lvl="1" fontAlgn="base"/>
            <a:r>
              <a:rPr lang="en-US" i="0" dirty="0">
                <a:solidFill>
                  <a:srgbClr val="000000"/>
                </a:solidFill>
                <a:latin typeface="Calibri" panose="020F0502020204030204" pitchFamily="34" charset="0"/>
              </a:rPr>
              <a:t>Anyone who is in need of assistance with disability and SSI application</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Supportive services available for clients. </a:t>
            </a:r>
          </a:p>
          <a:p>
            <a:pPr lvl="1" fontAlgn="base"/>
            <a:r>
              <a:rPr lang="en-US" i="0" dirty="0">
                <a:solidFill>
                  <a:srgbClr val="000000"/>
                </a:solidFill>
                <a:latin typeface="Calibri" panose="020F0502020204030204" pitchFamily="34" charset="0"/>
              </a:rPr>
              <a:t>Application to social security along with follow up and advocacy</a:t>
            </a:r>
          </a:p>
          <a:p>
            <a:pPr lvl="1" fontAlgn="base"/>
            <a:r>
              <a:rPr lang="en-US" b="0" i="0" dirty="0">
                <a:solidFill>
                  <a:srgbClr val="000000"/>
                </a:solidFill>
                <a:effectLst/>
                <a:latin typeface="Calibri" panose="020F0502020204030204" pitchFamily="34" charset="0"/>
              </a:rPr>
              <a:t>Will meet client face to face and walk through process</a:t>
            </a:r>
          </a:p>
          <a:p>
            <a:pPr algn="l" fontAlgn="base"/>
            <a:r>
              <a:rPr lang="en-US" sz="2000" b="0" i="0" dirty="0">
                <a:solidFill>
                  <a:srgbClr val="000000"/>
                </a:solidFill>
                <a:effectLst/>
                <a:latin typeface="Calibri" panose="020F0502020204030204" pitchFamily="34" charset="0"/>
              </a:rPr>
              <a:t>Contact information</a:t>
            </a:r>
          </a:p>
          <a:p>
            <a:pPr lvl="1" fontAlgn="base"/>
            <a:r>
              <a:rPr lang="en-US" i="0" dirty="0" err="1">
                <a:solidFill>
                  <a:srgbClr val="000000"/>
                </a:solidFill>
                <a:latin typeface="Calibri" panose="020F0502020204030204" pitchFamily="34" charset="0"/>
              </a:rPr>
              <a:t>Shiela</a:t>
            </a:r>
            <a:r>
              <a:rPr lang="en-US" i="0" dirty="0">
                <a:solidFill>
                  <a:srgbClr val="000000"/>
                </a:solidFill>
                <a:latin typeface="Calibri" panose="020F0502020204030204" pitchFamily="34" charset="0"/>
              </a:rPr>
              <a:t> Clary sclary@ntbha.com</a:t>
            </a:r>
            <a:endParaRPr lang="en-US" dirty="0"/>
          </a:p>
        </p:txBody>
      </p:sp>
      <p:pic>
        <p:nvPicPr>
          <p:cNvPr id="5" name="Picture 4">
            <a:extLst>
              <a:ext uri="{FF2B5EF4-FFF2-40B4-BE49-F238E27FC236}">
                <a16:creationId xmlns:a16="http://schemas.microsoft.com/office/drawing/2014/main" id="{AA402D19-8C74-4350-9F17-5D8E14270AF8}"/>
              </a:ext>
            </a:extLst>
          </p:cNvPr>
          <p:cNvPicPr>
            <a:picLocks noChangeAspect="1"/>
          </p:cNvPicPr>
          <p:nvPr/>
        </p:nvPicPr>
        <p:blipFill>
          <a:blip r:embed="rId2"/>
          <a:stretch>
            <a:fillRect/>
          </a:stretch>
        </p:blipFill>
        <p:spPr>
          <a:xfrm>
            <a:off x="7391203" y="756325"/>
            <a:ext cx="3581597" cy="1267027"/>
          </a:xfrm>
          <a:prstGeom prst="rect">
            <a:avLst/>
          </a:prstGeom>
        </p:spPr>
      </p:pic>
    </p:spTree>
    <p:extLst>
      <p:ext uri="{BB962C8B-B14F-4D97-AF65-F5344CB8AC3E}">
        <p14:creationId xmlns:p14="http://schemas.microsoft.com/office/powerpoint/2010/main" val="2920239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499C-0963-436B-BC3D-D7DA7455E96C}"/>
              </a:ext>
            </a:extLst>
          </p:cNvPr>
          <p:cNvSpPr>
            <a:spLocks noGrp="1"/>
          </p:cNvSpPr>
          <p:nvPr>
            <p:ph type="title"/>
          </p:nvPr>
        </p:nvSpPr>
        <p:spPr/>
        <p:txBody>
          <a:bodyPr/>
          <a:lstStyle/>
          <a:p>
            <a:r>
              <a:rPr lang="en-US" dirty="0"/>
              <a:t>Agape</a:t>
            </a:r>
          </a:p>
        </p:txBody>
      </p:sp>
      <p:sp>
        <p:nvSpPr>
          <p:cNvPr id="3" name="Content Placeholder 2">
            <a:extLst>
              <a:ext uri="{FF2B5EF4-FFF2-40B4-BE49-F238E27FC236}">
                <a16:creationId xmlns:a16="http://schemas.microsoft.com/office/drawing/2014/main" id="{33D22F4E-072F-472E-B4D4-4DAF88CF6334}"/>
              </a:ext>
            </a:extLst>
          </p:cNvPr>
          <p:cNvSpPr>
            <a:spLocks noGrp="1"/>
          </p:cNvSpPr>
          <p:nvPr>
            <p:ph idx="1"/>
          </p:nvPr>
        </p:nvSpPr>
        <p:spPr>
          <a:xfrm>
            <a:off x="1371600" y="1611673"/>
            <a:ext cx="9601200" cy="4940591"/>
          </a:xfrm>
        </p:spPr>
        <p:txBody>
          <a:bodyPr>
            <a:normAutofit fontScale="92500" lnSpcReduction="10000"/>
          </a:bodyPr>
          <a:lstStyle/>
          <a:p>
            <a:pPr algn="l" fontAlgn="base"/>
            <a:r>
              <a:rPr lang="en-US" sz="2000" b="0" i="0" dirty="0">
                <a:solidFill>
                  <a:srgbClr val="000000"/>
                </a:solidFill>
                <a:effectLst/>
                <a:latin typeface="Calibri" panose="020F0502020204030204" pitchFamily="34" charset="0"/>
              </a:rPr>
              <a:t>Descriptions of programs provided by agency</a:t>
            </a:r>
            <a:r>
              <a:rPr lang="en-US" dirty="0">
                <a:solidFill>
                  <a:srgbClr val="000000"/>
                </a:solidFill>
                <a:latin typeface="Calibri" panose="020F0502020204030204" pitchFamily="34" charset="0"/>
              </a:rPr>
              <a:t>:</a:t>
            </a:r>
            <a:endParaRPr lang="en-US" sz="2000" b="0" i="0" dirty="0">
              <a:solidFill>
                <a:srgbClr val="000000"/>
              </a:solidFill>
              <a:effectLst/>
              <a:latin typeface="Calibri" panose="020F0502020204030204" pitchFamily="34" charset="0"/>
            </a:endParaRPr>
          </a:p>
          <a:p>
            <a:pPr lvl="1" fontAlgn="base"/>
            <a:r>
              <a:rPr lang="en-US" sz="1800" dirty="0">
                <a:solidFill>
                  <a:srgbClr val="333333"/>
                </a:solidFill>
                <a:effectLst/>
                <a:latin typeface="Verdana" panose="020B0604030504040204" pitchFamily="34" charset="0"/>
                <a:ea typeface="Calibri" panose="020F0502020204030204" pitchFamily="34" charset="0"/>
                <a:cs typeface="Times New Roman" panose="02020603050405020304" pitchFamily="18" charset="0"/>
              </a:rPr>
              <a:t>Agape is a unique, holistic, faith-based program serving homeless women led families by providing safe, stable housing &amp; transformation services to single women, moms &amp; their kids in crisis or living at or below the poverty level in Collin County &amp; zip codes within 5 miles of Agape’s office in East Plano</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b="0" i="0" dirty="0">
                <a:solidFill>
                  <a:srgbClr val="000000"/>
                </a:solidFill>
                <a:effectLst/>
                <a:latin typeface="Calibri" panose="020F0502020204030204" pitchFamily="34" charset="0"/>
              </a:rPr>
              <a:t>Homeless single mothers/low income families</a:t>
            </a:r>
          </a:p>
          <a:p>
            <a:pPr algn="l" fontAlgn="base"/>
            <a:r>
              <a:rPr lang="en-US" sz="2000" b="0" i="0" dirty="0">
                <a:solidFill>
                  <a:srgbClr val="000000"/>
                </a:solidFill>
                <a:effectLst/>
                <a:latin typeface="Calibri" panose="020F0502020204030204" pitchFamily="34" charset="0"/>
              </a:rPr>
              <a:t>Supportive services available for clients</a:t>
            </a:r>
            <a:r>
              <a:rPr lang="en-US" dirty="0">
                <a:solidFill>
                  <a:srgbClr val="000000"/>
                </a:solidFill>
                <a:latin typeface="Calibri" panose="020F0502020204030204" pitchFamily="34" charset="0"/>
              </a:rPr>
              <a:t>:</a:t>
            </a:r>
          </a:p>
          <a:p>
            <a:pPr lvl="1" fontAlgn="base"/>
            <a:r>
              <a:rPr lang="en-US" b="0" i="0" dirty="0">
                <a:solidFill>
                  <a:srgbClr val="000000"/>
                </a:solidFill>
                <a:effectLst/>
                <a:latin typeface="Calibri" panose="020F0502020204030204" pitchFamily="34" charset="0"/>
              </a:rPr>
              <a:t>Transportation, scholarships for books &amp; tuition, assistance with FAFSA &amp; scholarship forms, vocational counseling, childcare, case management, tutors as needed, computers, </a:t>
            </a:r>
            <a:r>
              <a:rPr lang="en-US" b="0" i="0" dirty="0" err="1">
                <a:solidFill>
                  <a:srgbClr val="000000"/>
                </a:solidFill>
                <a:effectLst/>
                <a:latin typeface="Calibri" panose="020F0502020204030204" pitchFamily="34" charset="0"/>
              </a:rPr>
              <a:t>wifi</a:t>
            </a:r>
            <a:r>
              <a:rPr lang="en-US" b="0" i="0" dirty="0">
                <a:solidFill>
                  <a:srgbClr val="000000"/>
                </a:solidFill>
                <a:effectLst/>
                <a:latin typeface="Calibri" panose="020F0502020204030204" pitchFamily="34" charset="0"/>
              </a:rPr>
              <a:t> access</a:t>
            </a:r>
            <a:endParaRPr lang="en-US" dirty="0">
              <a:solidFill>
                <a:srgbClr val="000000"/>
              </a:solidFill>
              <a:latin typeface="Calibri" panose="020F0502020204030204" pitchFamily="34" charset="0"/>
            </a:endParaRPr>
          </a:p>
          <a:p>
            <a:pPr algn="l" fontAlgn="base"/>
            <a:r>
              <a:rPr lang="en-US" b="0" i="0" dirty="0">
                <a:solidFill>
                  <a:srgbClr val="000000"/>
                </a:solidFill>
                <a:effectLst/>
                <a:latin typeface="Calibri" panose="020F0502020204030204" pitchFamily="34" charset="0"/>
              </a:rPr>
              <a:t>Contact information</a:t>
            </a:r>
          </a:p>
          <a:p>
            <a:pPr lvl="1" fontAlgn="base"/>
            <a:r>
              <a:rPr lang="en-US" dirty="0"/>
              <a:t>Phone: 469-814-0453</a:t>
            </a:r>
          </a:p>
          <a:p>
            <a:pPr lvl="1" fontAlgn="base"/>
            <a:r>
              <a:rPr lang="en-US" dirty="0"/>
              <a:t>www.Hope4Agape.org</a:t>
            </a:r>
          </a:p>
          <a:p>
            <a:pPr lvl="1" fontAlgn="base"/>
            <a:r>
              <a:rPr lang="en-US" dirty="0"/>
              <a:t>Info@Hope4Agape.com</a:t>
            </a:r>
          </a:p>
        </p:txBody>
      </p:sp>
      <p:pic>
        <p:nvPicPr>
          <p:cNvPr id="4" name="Content Placeholder 3">
            <a:extLst>
              <a:ext uri="{FF2B5EF4-FFF2-40B4-BE49-F238E27FC236}">
                <a16:creationId xmlns:a16="http://schemas.microsoft.com/office/drawing/2014/main" id="{62B272B8-0C70-4697-AAEC-4047DC89E8E0}"/>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9593" y="305736"/>
            <a:ext cx="3693207" cy="1485899"/>
          </a:xfrm>
          <a:prstGeom prst="rect">
            <a:avLst/>
          </a:prstGeom>
        </p:spPr>
      </p:pic>
    </p:spTree>
    <p:extLst>
      <p:ext uri="{BB962C8B-B14F-4D97-AF65-F5344CB8AC3E}">
        <p14:creationId xmlns:p14="http://schemas.microsoft.com/office/powerpoint/2010/main" val="205668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991D-9343-439C-AD9B-04A6FB861A58}"/>
              </a:ext>
            </a:extLst>
          </p:cNvPr>
          <p:cNvSpPr>
            <a:spLocks noGrp="1"/>
          </p:cNvSpPr>
          <p:nvPr>
            <p:ph type="title"/>
          </p:nvPr>
        </p:nvSpPr>
        <p:spPr/>
        <p:txBody>
          <a:bodyPr/>
          <a:lstStyle/>
          <a:p>
            <a:r>
              <a:rPr lang="en-US" dirty="0"/>
              <a:t>Shiloh Place -</a:t>
            </a:r>
            <a:br>
              <a:rPr lang="en-US" dirty="0"/>
            </a:br>
            <a:r>
              <a:rPr lang="en-US" dirty="0" err="1"/>
              <a:t>Mckinney</a:t>
            </a:r>
            <a:endParaRPr lang="en-US" dirty="0"/>
          </a:p>
        </p:txBody>
      </p:sp>
      <p:sp>
        <p:nvSpPr>
          <p:cNvPr id="3" name="Content Placeholder 2">
            <a:extLst>
              <a:ext uri="{FF2B5EF4-FFF2-40B4-BE49-F238E27FC236}">
                <a16:creationId xmlns:a16="http://schemas.microsoft.com/office/drawing/2014/main" id="{17C6F8CB-0ED9-4513-BFA2-0081FA3C3741}"/>
              </a:ext>
            </a:extLst>
          </p:cNvPr>
          <p:cNvSpPr>
            <a:spLocks noGrp="1"/>
          </p:cNvSpPr>
          <p:nvPr>
            <p:ph idx="1"/>
          </p:nvPr>
        </p:nvSpPr>
        <p:spPr>
          <a:xfrm>
            <a:off x="1371600" y="2285999"/>
            <a:ext cx="9601200" cy="4100525"/>
          </a:xfrm>
        </p:spPr>
        <p:txBody>
          <a:bodyPr>
            <a:normAutofit/>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b="0" i="0" dirty="0">
                <a:solidFill>
                  <a:srgbClr val="333333"/>
                </a:solidFill>
                <a:effectLst/>
                <a:latin typeface="Lora"/>
              </a:rPr>
              <a:t>Shiloh Place is a ministry to single moms and their children that offers housing, childcare, and tuition assistance for up to two years. Our purpose is to come alongside homeless, single moms, deeply invest in each individual over the course of their time with us (up to two years), and then celebrate them as they move back into self-sufficient living.</a:t>
            </a:r>
            <a:endParaRPr lang="en-US" dirty="0"/>
          </a:p>
          <a:p>
            <a:pPr algn="l" fontAlgn="base"/>
            <a:r>
              <a:rPr lang="en-US" sz="2000" b="0" i="0" dirty="0">
                <a:solidFill>
                  <a:srgbClr val="000000"/>
                </a:solidFill>
                <a:effectLst/>
                <a:latin typeface="Calibri" panose="020F0502020204030204" pitchFamily="34" charset="0"/>
              </a:rPr>
              <a:t>Ideal candidate for services </a:t>
            </a:r>
          </a:p>
          <a:p>
            <a:pPr lvl="1" fontAlgn="base"/>
            <a:r>
              <a:rPr lang="en-US" b="0" i="0" dirty="0">
                <a:solidFill>
                  <a:srgbClr val="000000"/>
                </a:solidFill>
                <a:effectLst/>
                <a:latin typeface="Calibri" panose="020F0502020204030204" pitchFamily="34" charset="0"/>
              </a:rPr>
              <a:t>20 + year old single moms at risk of homelessness</a:t>
            </a:r>
          </a:p>
          <a:p>
            <a:pPr algn="l" fontAlgn="base"/>
            <a:r>
              <a:rPr lang="en-US" sz="2000" b="0" i="0" dirty="0">
                <a:solidFill>
                  <a:srgbClr val="000000"/>
                </a:solidFill>
                <a:effectLst/>
                <a:latin typeface="Calibri" panose="020F0502020204030204" pitchFamily="34" charset="0"/>
              </a:rPr>
              <a:t>Contact information</a:t>
            </a:r>
          </a:p>
          <a:p>
            <a:pPr lvl="1" fontAlgn="base"/>
            <a:r>
              <a:rPr lang="en-US" dirty="0"/>
              <a:t>469-534-9407</a:t>
            </a:r>
          </a:p>
          <a:p>
            <a:pPr lvl="1" fontAlgn="base"/>
            <a:r>
              <a:rPr lang="en-US" dirty="0"/>
              <a:t>Email: eppy@shilohplacemckinney.com</a:t>
            </a:r>
          </a:p>
        </p:txBody>
      </p:sp>
      <p:pic>
        <p:nvPicPr>
          <p:cNvPr id="5" name="Picture 4">
            <a:extLst>
              <a:ext uri="{FF2B5EF4-FFF2-40B4-BE49-F238E27FC236}">
                <a16:creationId xmlns:a16="http://schemas.microsoft.com/office/drawing/2014/main" id="{AFA0B8D1-DAB3-4FA5-A583-55FDCFB175CE}"/>
              </a:ext>
            </a:extLst>
          </p:cNvPr>
          <p:cNvPicPr>
            <a:picLocks noChangeAspect="1"/>
          </p:cNvPicPr>
          <p:nvPr/>
        </p:nvPicPr>
        <p:blipFill>
          <a:blip r:embed="rId2"/>
          <a:stretch>
            <a:fillRect/>
          </a:stretch>
        </p:blipFill>
        <p:spPr>
          <a:xfrm>
            <a:off x="8832715" y="471475"/>
            <a:ext cx="2140085" cy="1700225"/>
          </a:xfrm>
          <a:prstGeom prst="rect">
            <a:avLst/>
          </a:prstGeom>
        </p:spPr>
      </p:pic>
    </p:spTree>
    <p:extLst>
      <p:ext uri="{BB962C8B-B14F-4D97-AF65-F5344CB8AC3E}">
        <p14:creationId xmlns:p14="http://schemas.microsoft.com/office/powerpoint/2010/main" val="78705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FCB5-DB4B-401D-9E1A-F4026FE32AA5}"/>
              </a:ext>
            </a:extLst>
          </p:cNvPr>
          <p:cNvSpPr>
            <a:spLocks noGrp="1"/>
          </p:cNvSpPr>
          <p:nvPr>
            <p:ph type="title"/>
          </p:nvPr>
        </p:nvSpPr>
        <p:spPr/>
        <p:txBody>
          <a:bodyPr/>
          <a:lstStyle/>
          <a:p>
            <a:r>
              <a:rPr lang="en-US" b="0" i="0" dirty="0">
                <a:solidFill>
                  <a:srgbClr val="000000"/>
                </a:solidFill>
                <a:effectLst/>
                <a:latin typeface="Abadi Extra Light" panose="020B0604020202020204" pitchFamily="34" charset="0"/>
              </a:rPr>
              <a:t>Vocational Specialist</a:t>
            </a:r>
            <a:endParaRPr lang="en-US" dirty="0"/>
          </a:p>
        </p:txBody>
      </p:sp>
      <p:sp>
        <p:nvSpPr>
          <p:cNvPr id="3" name="Content Placeholder 2">
            <a:extLst>
              <a:ext uri="{FF2B5EF4-FFF2-40B4-BE49-F238E27FC236}">
                <a16:creationId xmlns:a16="http://schemas.microsoft.com/office/drawing/2014/main" id="{4D95D68F-3DD6-4C32-98A4-589576B81086}"/>
              </a:ext>
            </a:extLst>
          </p:cNvPr>
          <p:cNvSpPr>
            <a:spLocks noGrp="1"/>
          </p:cNvSpPr>
          <p:nvPr>
            <p:ph idx="1"/>
          </p:nvPr>
        </p:nvSpPr>
        <p:spPr>
          <a:xfrm>
            <a:off x="1371600" y="1922585"/>
            <a:ext cx="9601200" cy="3944815"/>
          </a:xfrm>
        </p:spPr>
        <p:txBody>
          <a:bodyPr>
            <a:normAutofit fontScale="85000" lnSpcReduction="20000"/>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i="0" dirty="0">
                <a:solidFill>
                  <a:srgbClr val="000000"/>
                </a:solidFill>
                <a:latin typeface="Calibri" panose="020F0502020204030204" pitchFamily="34" charset="0"/>
              </a:rPr>
              <a:t>Family Gateway provides an emergency shelter with wrap </a:t>
            </a:r>
            <a:br>
              <a:rPr lang="en-US" i="0" dirty="0">
                <a:solidFill>
                  <a:srgbClr val="000000"/>
                </a:solidFill>
                <a:latin typeface="Calibri" panose="020F0502020204030204" pitchFamily="34" charset="0"/>
              </a:rPr>
            </a:br>
            <a:r>
              <a:rPr lang="en-US" i="0" dirty="0">
                <a:solidFill>
                  <a:srgbClr val="000000"/>
                </a:solidFill>
                <a:latin typeface="Calibri" panose="020F0502020204030204" pitchFamily="34" charset="0"/>
              </a:rPr>
              <a:t>around services for homeless families. </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i="0" dirty="0">
                <a:solidFill>
                  <a:srgbClr val="000000"/>
                </a:solidFill>
                <a:latin typeface="Calibri" panose="020F0502020204030204" pitchFamily="34" charset="0"/>
              </a:rPr>
              <a:t>Single mothers and families</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Supportive services available for clients</a:t>
            </a:r>
            <a:r>
              <a:rPr lang="en-US" dirty="0">
                <a:solidFill>
                  <a:srgbClr val="000000"/>
                </a:solidFill>
                <a:latin typeface="Calibri" panose="020F0502020204030204" pitchFamily="34" charset="0"/>
              </a:rPr>
              <a:t>:</a:t>
            </a:r>
          </a:p>
          <a:p>
            <a:pPr lvl="1" fontAlgn="base"/>
            <a:r>
              <a:rPr lang="en-US" b="0" i="0" dirty="0">
                <a:solidFill>
                  <a:srgbClr val="000000"/>
                </a:solidFill>
                <a:effectLst/>
                <a:latin typeface="Times New Roman" panose="02020603050405020304" pitchFamily="18" charset="0"/>
              </a:rPr>
              <a:t>We provide housing, job search assistance, resume preparation, job coaching including bus vouches for clients seeking employment.</a:t>
            </a:r>
            <a:r>
              <a:rPr lang="en-US" dirty="0">
                <a:solidFill>
                  <a:srgbClr val="000000"/>
                </a:solidFill>
                <a:latin typeface="Calibri" panose="020F0502020204030204" pitchFamily="34" charset="0"/>
              </a:rPr>
              <a:t>.</a:t>
            </a:r>
          </a:p>
          <a:p>
            <a:pPr algn="l" fontAlgn="base"/>
            <a:r>
              <a:rPr lang="en-US" sz="2000" b="0" i="0" dirty="0">
                <a:solidFill>
                  <a:srgbClr val="000000"/>
                </a:solidFill>
                <a:effectLst/>
                <a:latin typeface="Calibri" panose="020F0502020204030204" pitchFamily="34" charset="0"/>
              </a:rPr>
              <a:t>Contact information</a:t>
            </a:r>
          </a:p>
          <a:p>
            <a:pPr lvl="1" fontAlgn="base"/>
            <a:r>
              <a:rPr lang="en-US" i="0" dirty="0">
                <a:solidFill>
                  <a:srgbClr val="000000"/>
                </a:solidFill>
                <a:latin typeface="Calibri" panose="020F0502020204030204" pitchFamily="34" charset="0"/>
              </a:rPr>
              <a:t>Kimberly L. Givens</a:t>
            </a:r>
          </a:p>
          <a:p>
            <a:pPr marL="530352" lvl="1" indent="0" fontAlgn="base">
              <a:buNone/>
            </a:pPr>
            <a:r>
              <a:rPr lang="en-US" i="0" dirty="0">
                <a:solidFill>
                  <a:srgbClr val="000000"/>
                </a:solidFill>
                <a:latin typeface="Calibri" panose="020F0502020204030204" pitchFamily="34" charset="0"/>
              </a:rPr>
              <a:t>	Vocational Specialist </a:t>
            </a:r>
          </a:p>
          <a:p>
            <a:pPr marL="530352" lvl="1" indent="0" fontAlgn="base">
              <a:buNone/>
            </a:pPr>
            <a:r>
              <a:rPr lang="en-US" i="0" dirty="0">
                <a:solidFill>
                  <a:srgbClr val="000000"/>
                </a:solidFill>
                <a:latin typeface="Calibri" panose="020F0502020204030204" pitchFamily="34" charset="0"/>
              </a:rPr>
              <a:t>	Kgivens@familygatway.org</a:t>
            </a:r>
          </a:p>
          <a:p>
            <a:pPr marL="530352" lvl="1" indent="0" fontAlgn="base">
              <a:buNone/>
            </a:pPr>
            <a:r>
              <a:rPr lang="en-US" i="0" dirty="0">
                <a:solidFill>
                  <a:srgbClr val="000000"/>
                </a:solidFill>
                <a:latin typeface="Calibri" panose="020F0502020204030204" pitchFamily="34" charset="0"/>
              </a:rPr>
              <a:t>	469.673.7274 (M)</a:t>
            </a:r>
            <a:endParaRPr lang="en-US" dirty="0"/>
          </a:p>
        </p:txBody>
      </p:sp>
      <p:pic>
        <p:nvPicPr>
          <p:cNvPr id="5" name="Picture 4">
            <a:extLst>
              <a:ext uri="{FF2B5EF4-FFF2-40B4-BE49-F238E27FC236}">
                <a16:creationId xmlns:a16="http://schemas.microsoft.com/office/drawing/2014/main" id="{440D980A-0C64-43AA-B72F-CA93442F0CEF}"/>
              </a:ext>
            </a:extLst>
          </p:cNvPr>
          <p:cNvPicPr>
            <a:picLocks noChangeAspect="1"/>
          </p:cNvPicPr>
          <p:nvPr/>
        </p:nvPicPr>
        <p:blipFill>
          <a:blip r:embed="rId2"/>
          <a:stretch>
            <a:fillRect/>
          </a:stretch>
        </p:blipFill>
        <p:spPr>
          <a:xfrm>
            <a:off x="8725711" y="322545"/>
            <a:ext cx="2669120" cy="2412093"/>
          </a:xfrm>
          <a:prstGeom prst="rect">
            <a:avLst/>
          </a:prstGeom>
        </p:spPr>
      </p:pic>
    </p:spTree>
    <p:extLst>
      <p:ext uri="{BB962C8B-B14F-4D97-AF65-F5344CB8AC3E}">
        <p14:creationId xmlns:p14="http://schemas.microsoft.com/office/powerpoint/2010/main" val="394532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A211-926B-445E-93F9-BA73A1378F7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EA8DC3-7F13-4781-86BA-CE505D560224}"/>
              </a:ext>
            </a:extLst>
          </p:cNvPr>
          <p:cNvSpPr>
            <a:spLocks noGrp="1"/>
          </p:cNvSpPr>
          <p:nvPr>
            <p:ph idx="1"/>
          </p:nvPr>
        </p:nvSpPr>
        <p:spPr/>
        <p:txBody>
          <a:bodyPr>
            <a:normAutofit fontScale="77500" lnSpcReduction="20000"/>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i="0" dirty="0">
                <a:solidFill>
                  <a:srgbClr val="000000"/>
                </a:solidFill>
                <a:latin typeface="Calibri" panose="020F0502020204030204" pitchFamily="34" charset="0"/>
              </a:rPr>
              <a:t>HCC provides five housing programs to different target populations. Three Permanent Supportive Housing programs for the chronically homeless and two Rapid Re-Housing programs for the newly homeless, including persons fleeing domestic violence and lacking resources and support,</a:t>
            </a: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b="0" i="0" dirty="0">
                <a:solidFill>
                  <a:srgbClr val="000000"/>
                </a:solidFill>
                <a:effectLst/>
                <a:latin typeface="Calibri" panose="020F0502020204030204" pitchFamily="34" charset="0"/>
              </a:rPr>
              <a:t>Currently homeless individuals</a:t>
            </a:r>
          </a:p>
          <a:p>
            <a:pPr algn="l" fontAlgn="base"/>
            <a:r>
              <a:rPr lang="en-US" sz="2000" b="0" i="0" dirty="0">
                <a:solidFill>
                  <a:srgbClr val="000000"/>
                </a:solidFill>
                <a:effectLst/>
                <a:latin typeface="Calibri" panose="020F0502020204030204" pitchFamily="34" charset="0"/>
              </a:rPr>
              <a:t>Supportive services available for clients</a:t>
            </a:r>
            <a:r>
              <a:rPr lang="en-US" dirty="0">
                <a:solidFill>
                  <a:srgbClr val="000000"/>
                </a:solidFill>
                <a:latin typeface="Calibri" panose="020F0502020204030204" pitchFamily="34" charset="0"/>
              </a:rPr>
              <a:t>:</a:t>
            </a:r>
          </a:p>
          <a:p>
            <a:pPr lvl="1" fontAlgn="base"/>
            <a:r>
              <a:rPr lang="en-US" dirty="0">
                <a:solidFill>
                  <a:srgbClr val="000000"/>
                </a:solidFill>
                <a:latin typeface="Calibri" panose="020F0502020204030204" pitchFamily="34" charset="0"/>
              </a:rPr>
              <a:t>Rental Assistance, Case Management, Financial Coaching, Life Skills Trainings, Employment Coaching, Career Development Coaching</a:t>
            </a:r>
          </a:p>
          <a:p>
            <a:pPr algn="l" fontAlgn="base"/>
            <a:r>
              <a:rPr lang="en-US" sz="2000" b="0" i="0" dirty="0">
                <a:solidFill>
                  <a:srgbClr val="000000"/>
                </a:solidFill>
                <a:effectLst/>
                <a:latin typeface="Calibri" panose="020F0502020204030204" pitchFamily="34" charset="0"/>
              </a:rPr>
              <a:t>Contact information</a:t>
            </a:r>
          </a:p>
          <a:p>
            <a:pPr lvl="1" fontAlgn="base"/>
            <a:r>
              <a:rPr lang="en-US" i="0" dirty="0">
                <a:solidFill>
                  <a:srgbClr val="000000"/>
                </a:solidFill>
                <a:latin typeface="Calibri" panose="020F0502020204030204" pitchFamily="34" charset="0"/>
              </a:rPr>
              <a:t>Housing Crisis Center</a:t>
            </a:r>
          </a:p>
          <a:p>
            <a:pPr lvl="1" fontAlgn="base"/>
            <a:r>
              <a:rPr lang="en-US" i="0" dirty="0">
                <a:solidFill>
                  <a:srgbClr val="000000"/>
                </a:solidFill>
                <a:latin typeface="Calibri" panose="020F0502020204030204" pitchFamily="34" charset="0"/>
              </a:rPr>
              <a:t>214-828-4244</a:t>
            </a:r>
          </a:p>
          <a:p>
            <a:pPr lvl="1" fontAlgn="base"/>
            <a:r>
              <a:rPr lang="en-US" i="0" dirty="0">
                <a:solidFill>
                  <a:srgbClr val="000000"/>
                </a:solidFill>
                <a:latin typeface="Calibri" panose="020F0502020204030204" pitchFamily="34" charset="0"/>
              </a:rPr>
              <a:t>www.hccdallas.org</a:t>
            </a:r>
          </a:p>
        </p:txBody>
      </p:sp>
      <p:pic>
        <p:nvPicPr>
          <p:cNvPr id="5" name="Picture 4">
            <a:extLst>
              <a:ext uri="{FF2B5EF4-FFF2-40B4-BE49-F238E27FC236}">
                <a16:creationId xmlns:a16="http://schemas.microsoft.com/office/drawing/2014/main" id="{77C416B4-869A-4BE1-974B-E4E211F0E16F}"/>
              </a:ext>
            </a:extLst>
          </p:cNvPr>
          <p:cNvPicPr>
            <a:picLocks noChangeAspect="1"/>
          </p:cNvPicPr>
          <p:nvPr/>
        </p:nvPicPr>
        <p:blipFill>
          <a:blip r:embed="rId2"/>
          <a:stretch>
            <a:fillRect/>
          </a:stretch>
        </p:blipFill>
        <p:spPr>
          <a:xfrm>
            <a:off x="7414674" y="822158"/>
            <a:ext cx="3558126" cy="1213183"/>
          </a:xfrm>
          <a:prstGeom prst="rect">
            <a:avLst/>
          </a:prstGeom>
        </p:spPr>
      </p:pic>
    </p:spTree>
    <p:extLst>
      <p:ext uri="{BB962C8B-B14F-4D97-AF65-F5344CB8AC3E}">
        <p14:creationId xmlns:p14="http://schemas.microsoft.com/office/powerpoint/2010/main" val="128781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65FE-1FEB-4385-8A83-7DBCD49AC82C}"/>
              </a:ext>
            </a:extLst>
          </p:cNvPr>
          <p:cNvSpPr>
            <a:spLocks noGrp="1"/>
          </p:cNvSpPr>
          <p:nvPr>
            <p:ph type="title"/>
          </p:nvPr>
        </p:nvSpPr>
        <p:spPr>
          <a:xfrm>
            <a:off x="1371600" y="685800"/>
            <a:ext cx="3282695" cy="1485900"/>
          </a:xfrm>
        </p:spPr>
        <p:txBody>
          <a:bodyPr>
            <a:normAutofit/>
          </a:bodyPr>
          <a:lstStyle/>
          <a:p>
            <a:r>
              <a:rPr lang="en-US" dirty="0"/>
              <a:t>How can we support you?</a:t>
            </a:r>
          </a:p>
        </p:txBody>
      </p:sp>
      <p:sp>
        <p:nvSpPr>
          <p:cNvPr id="3" name="Content Placeholder 2">
            <a:extLst>
              <a:ext uri="{FF2B5EF4-FFF2-40B4-BE49-F238E27FC236}">
                <a16:creationId xmlns:a16="http://schemas.microsoft.com/office/drawing/2014/main" id="{A4D2D265-B1BA-407F-9B0A-862BA5823FF2}"/>
              </a:ext>
            </a:extLst>
          </p:cNvPr>
          <p:cNvSpPr>
            <a:spLocks noGrp="1"/>
          </p:cNvSpPr>
          <p:nvPr>
            <p:ph idx="1"/>
          </p:nvPr>
        </p:nvSpPr>
        <p:spPr>
          <a:xfrm>
            <a:off x="1371600" y="2286000"/>
            <a:ext cx="3282694" cy="3581400"/>
          </a:xfrm>
        </p:spPr>
        <p:txBody>
          <a:bodyPr>
            <a:normAutofit/>
          </a:bodyPr>
          <a:lstStyle/>
          <a:p>
            <a:r>
              <a:rPr lang="en-US" dirty="0"/>
              <a:t>Education fairs</a:t>
            </a:r>
          </a:p>
          <a:p>
            <a:r>
              <a:rPr lang="en-US" dirty="0"/>
              <a:t>Job fairs</a:t>
            </a:r>
          </a:p>
          <a:p>
            <a:r>
              <a:rPr lang="en-US" dirty="0"/>
              <a:t>Supportive services</a:t>
            </a:r>
          </a:p>
          <a:p>
            <a:r>
              <a:rPr lang="en-US" dirty="0"/>
              <a:t>Collaboration</a:t>
            </a:r>
          </a:p>
          <a:p>
            <a:r>
              <a:rPr lang="en-US" dirty="0"/>
              <a:t>Direct contacts for referrals</a:t>
            </a:r>
          </a:p>
          <a:p>
            <a:endParaRPr lang="en-US" dirty="0"/>
          </a:p>
          <a:p>
            <a:endParaRPr lang="en-US" dirty="0"/>
          </a:p>
        </p:txBody>
      </p:sp>
      <p:pic>
        <p:nvPicPr>
          <p:cNvPr id="4" name="Picture 3">
            <a:extLst>
              <a:ext uri="{FF2B5EF4-FFF2-40B4-BE49-F238E27FC236}">
                <a16:creationId xmlns:a16="http://schemas.microsoft.com/office/drawing/2014/main" id="{BC4AAA71-1439-4E8E-81E1-A2DF2A6FE975}"/>
              </a:ext>
            </a:extLst>
          </p:cNvPr>
          <p:cNvPicPr>
            <a:picLocks noChangeAspect="1"/>
          </p:cNvPicPr>
          <p:nvPr/>
        </p:nvPicPr>
        <p:blipFill>
          <a:blip r:embed="rId2"/>
          <a:stretch>
            <a:fillRect/>
          </a:stretch>
        </p:blipFill>
        <p:spPr>
          <a:xfrm>
            <a:off x="5576428" y="866562"/>
            <a:ext cx="5798616" cy="5247747"/>
          </a:xfrm>
          <a:prstGeom prst="rect">
            <a:avLst/>
          </a:prstGeom>
        </p:spPr>
      </p:pic>
    </p:spTree>
    <p:extLst>
      <p:ext uri="{BB962C8B-B14F-4D97-AF65-F5344CB8AC3E}">
        <p14:creationId xmlns:p14="http://schemas.microsoft.com/office/powerpoint/2010/main" val="89020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C9F5-B6A5-4323-90D5-4C469AFEC5A2}"/>
              </a:ext>
            </a:extLst>
          </p:cNvPr>
          <p:cNvSpPr>
            <a:spLocks noGrp="1"/>
          </p:cNvSpPr>
          <p:nvPr>
            <p:ph type="title"/>
          </p:nvPr>
        </p:nvSpPr>
        <p:spPr/>
        <p:txBody>
          <a:bodyPr/>
          <a:lstStyle/>
          <a:p>
            <a:r>
              <a:rPr lang="en-US" dirty="0"/>
              <a:t>Questions for case managers</a:t>
            </a:r>
          </a:p>
        </p:txBody>
      </p:sp>
    </p:spTree>
    <p:extLst>
      <p:ext uri="{BB962C8B-B14F-4D97-AF65-F5344CB8AC3E}">
        <p14:creationId xmlns:p14="http://schemas.microsoft.com/office/powerpoint/2010/main" val="162005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90AC-6B6D-47B3-8B2E-1D335BAA961B}"/>
              </a:ext>
            </a:extLst>
          </p:cNvPr>
          <p:cNvSpPr>
            <a:spLocks noGrp="1"/>
          </p:cNvSpPr>
          <p:nvPr>
            <p:ph type="title"/>
          </p:nvPr>
        </p:nvSpPr>
        <p:spPr/>
        <p:txBody>
          <a:bodyPr>
            <a:normAutofit fontScale="90000"/>
          </a:bodyPr>
          <a:lstStyle/>
          <a:p>
            <a:r>
              <a:rPr lang="en-US" dirty="0"/>
              <a:t>Are virtual job &amp; employment fairs something you all could assist your clients with?</a:t>
            </a:r>
          </a:p>
        </p:txBody>
      </p:sp>
      <p:sp>
        <p:nvSpPr>
          <p:cNvPr id="3" name="Content Placeholder 2">
            <a:extLst>
              <a:ext uri="{FF2B5EF4-FFF2-40B4-BE49-F238E27FC236}">
                <a16:creationId xmlns:a16="http://schemas.microsoft.com/office/drawing/2014/main" id="{7336675C-7766-4102-8EE8-0D1AB951EE7A}"/>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8009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28C4-6727-4597-86D3-CEA5522AEDD9}"/>
              </a:ext>
            </a:extLst>
          </p:cNvPr>
          <p:cNvSpPr>
            <a:spLocks noGrp="1"/>
          </p:cNvSpPr>
          <p:nvPr>
            <p:ph type="title"/>
          </p:nvPr>
        </p:nvSpPr>
        <p:spPr/>
        <p:txBody>
          <a:bodyPr>
            <a:normAutofit fontScale="90000"/>
          </a:bodyPr>
          <a:lstStyle/>
          <a:p>
            <a:r>
              <a:rPr lang="en-US" dirty="0"/>
              <a:t>Do you have any ideas for how our committee could be a better support to you?</a:t>
            </a:r>
          </a:p>
        </p:txBody>
      </p:sp>
      <p:sp>
        <p:nvSpPr>
          <p:cNvPr id="3" name="Content Placeholder 2">
            <a:extLst>
              <a:ext uri="{FF2B5EF4-FFF2-40B4-BE49-F238E27FC236}">
                <a16:creationId xmlns:a16="http://schemas.microsoft.com/office/drawing/2014/main" id="{C52DD49D-DBBA-493B-AABD-21638D1124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755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3C18-1506-4A50-80FD-38B5B02BE04F}"/>
              </a:ext>
            </a:extLst>
          </p:cNvPr>
          <p:cNvSpPr>
            <a:spLocks noGrp="1"/>
          </p:cNvSpPr>
          <p:nvPr>
            <p:ph type="title"/>
          </p:nvPr>
        </p:nvSpPr>
        <p:spPr/>
        <p:txBody>
          <a:bodyPr>
            <a:normAutofit fontScale="90000"/>
          </a:bodyPr>
          <a:lstStyle/>
          <a:p>
            <a:r>
              <a:rPr lang="en-US" dirty="0"/>
              <a:t>What areas of employment or education are your clients interested in?</a:t>
            </a:r>
          </a:p>
        </p:txBody>
      </p:sp>
      <p:sp>
        <p:nvSpPr>
          <p:cNvPr id="3" name="Content Placeholder 2">
            <a:extLst>
              <a:ext uri="{FF2B5EF4-FFF2-40B4-BE49-F238E27FC236}">
                <a16:creationId xmlns:a16="http://schemas.microsoft.com/office/drawing/2014/main" id="{9C4C9425-5E1D-445A-A0B5-58F868CF717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0859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4BE2-4489-4CD9-8F72-C23215C3ED8A}"/>
              </a:ext>
            </a:extLst>
          </p:cNvPr>
          <p:cNvSpPr>
            <a:spLocks noGrp="1"/>
          </p:cNvSpPr>
          <p:nvPr>
            <p:ph type="title"/>
          </p:nvPr>
        </p:nvSpPr>
        <p:spPr>
          <a:xfrm>
            <a:off x="1371600" y="685800"/>
            <a:ext cx="3282695" cy="1485900"/>
          </a:xfrm>
        </p:spPr>
        <p:txBody>
          <a:bodyPr>
            <a:normAutofit/>
          </a:bodyPr>
          <a:lstStyle/>
          <a:p>
            <a:r>
              <a:rPr lang="en-US" dirty="0"/>
              <a:t>Panelists</a:t>
            </a:r>
          </a:p>
        </p:txBody>
      </p:sp>
      <p:sp>
        <p:nvSpPr>
          <p:cNvPr id="3" name="Content Placeholder 2">
            <a:extLst>
              <a:ext uri="{FF2B5EF4-FFF2-40B4-BE49-F238E27FC236}">
                <a16:creationId xmlns:a16="http://schemas.microsoft.com/office/drawing/2014/main" id="{8EBCF015-CB68-4D88-BA06-31A8F7A543F5}"/>
              </a:ext>
            </a:extLst>
          </p:cNvPr>
          <p:cNvSpPr>
            <a:spLocks noGrp="1"/>
          </p:cNvSpPr>
          <p:nvPr>
            <p:ph idx="1"/>
          </p:nvPr>
        </p:nvSpPr>
        <p:spPr>
          <a:xfrm>
            <a:off x="1371600" y="2286000"/>
            <a:ext cx="3929974" cy="3581400"/>
          </a:xfrm>
        </p:spPr>
        <p:txBody>
          <a:bodyPr>
            <a:normAutofit/>
          </a:bodyPr>
          <a:lstStyle/>
          <a:p>
            <a:r>
              <a:rPr lang="en-US" dirty="0" err="1"/>
              <a:t>Haphan</a:t>
            </a:r>
            <a:r>
              <a:rPr lang="en-US" dirty="0"/>
              <a:t> </a:t>
            </a:r>
            <a:r>
              <a:rPr lang="en-US" dirty="0" err="1"/>
              <a:t>Muchapondwa</a:t>
            </a:r>
            <a:endParaRPr lang="en-US" dirty="0"/>
          </a:p>
          <a:p>
            <a:pPr marL="530352" lvl="1" indent="0">
              <a:buNone/>
            </a:pPr>
            <a:r>
              <a:rPr lang="en-US" dirty="0"/>
              <a:t>Executive Director </a:t>
            </a:r>
          </a:p>
          <a:p>
            <a:pPr marL="530352" lvl="1" indent="0">
              <a:buNone/>
            </a:pPr>
            <a:r>
              <a:rPr lang="en-US" dirty="0"/>
              <a:t>Transcend STEM Education</a:t>
            </a:r>
          </a:p>
          <a:p>
            <a:r>
              <a:rPr lang="en-US" dirty="0" err="1"/>
              <a:t>Shiela</a:t>
            </a:r>
            <a:r>
              <a:rPr lang="en-US" dirty="0"/>
              <a:t> Marks-</a:t>
            </a:r>
            <a:r>
              <a:rPr lang="en-US" dirty="0" err="1"/>
              <a:t>Jolivette</a:t>
            </a:r>
            <a:r>
              <a:rPr lang="en-US" dirty="0"/>
              <a:t> </a:t>
            </a:r>
          </a:p>
          <a:p>
            <a:pPr marL="530352" lvl="1" indent="0">
              <a:buNone/>
            </a:pPr>
            <a:r>
              <a:rPr lang="en-US" dirty="0"/>
              <a:t>Chief Executive Officer </a:t>
            </a:r>
          </a:p>
          <a:p>
            <a:pPr marL="530352" lvl="1" indent="0">
              <a:buNone/>
            </a:pPr>
            <a:r>
              <a:rPr lang="en-US" dirty="0"/>
              <a:t>INSPIRING TOMORROW’S LEADERS</a:t>
            </a:r>
          </a:p>
          <a:p>
            <a:r>
              <a:rPr lang="en-US" dirty="0"/>
              <a:t>Stephanie Harris LMSW </a:t>
            </a:r>
          </a:p>
          <a:p>
            <a:pPr marL="530352" lvl="1" indent="0">
              <a:buNone/>
            </a:pPr>
            <a:r>
              <a:rPr lang="en-US" dirty="0"/>
              <a:t>Dallas College</a:t>
            </a:r>
          </a:p>
        </p:txBody>
      </p:sp>
      <p:pic>
        <p:nvPicPr>
          <p:cNvPr id="4" name="Picture 3">
            <a:extLst>
              <a:ext uri="{FF2B5EF4-FFF2-40B4-BE49-F238E27FC236}">
                <a16:creationId xmlns:a16="http://schemas.microsoft.com/office/drawing/2014/main" id="{12CE2B10-796D-4464-902B-78F09285B89E}"/>
              </a:ext>
            </a:extLst>
          </p:cNvPr>
          <p:cNvPicPr>
            <a:picLocks noChangeAspect="1"/>
          </p:cNvPicPr>
          <p:nvPr/>
        </p:nvPicPr>
        <p:blipFill>
          <a:blip r:embed="rId2"/>
          <a:stretch>
            <a:fillRect/>
          </a:stretch>
        </p:blipFill>
        <p:spPr>
          <a:xfrm>
            <a:off x="5666126" y="645106"/>
            <a:ext cx="5247747" cy="5247747"/>
          </a:xfrm>
          <a:prstGeom prst="rect">
            <a:avLst/>
          </a:prstGeom>
        </p:spPr>
      </p:pic>
    </p:spTree>
    <p:extLst>
      <p:ext uri="{BB962C8B-B14F-4D97-AF65-F5344CB8AC3E}">
        <p14:creationId xmlns:p14="http://schemas.microsoft.com/office/powerpoint/2010/main" val="209999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017E8-EB39-45A3-887A-45CE6D26857E}"/>
              </a:ext>
            </a:extLst>
          </p:cNvPr>
          <p:cNvSpPr>
            <a:spLocks noGrp="1"/>
          </p:cNvSpPr>
          <p:nvPr>
            <p:ph type="title"/>
          </p:nvPr>
        </p:nvSpPr>
        <p:spPr/>
        <p:txBody>
          <a:bodyPr/>
          <a:lstStyle/>
          <a:p>
            <a:r>
              <a:rPr lang="en-US" dirty="0"/>
              <a:t>What do you foresee a barrier being for your clients?</a:t>
            </a:r>
          </a:p>
        </p:txBody>
      </p:sp>
      <p:sp>
        <p:nvSpPr>
          <p:cNvPr id="3" name="Content Placeholder 2">
            <a:extLst>
              <a:ext uri="{FF2B5EF4-FFF2-40B4-BE49-F238E27FC236}">
                <a16:creationId xmlns:a16="http://schemas.microsoft.com/office/drawing/2014/main" id="{A6D4C762-B19C-41C4-9732-D822B7D066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5516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A645-4A33-4B4A-A6DF-D9B2A958146D}"/>
              </a:ext>
            </a:extLst>
          </p:cNvPr>
          <p:cNvSpPr>
            <a:spLocks noGrp="1"/>
          </p:cNvSpPr>
          <p:nvPr>
            <p:ph type="title"/>
          </p:nvPr>
        </p:nvSpPr>
        <p:spPr>
          <a:xfrm>
            <a:off x="1371600" y="685800"/>
            <a:ext cx="9601200" cy="2225694"/>
          </a:xfrm>
        </p:spPr>
        <p:txBody>
          <a:bodyPr>
            <a:normAutofit fontScale="90000"/>
          </a:bodyPr>
          <a:lstStyle/>
          <a:p>
            <a:r>
              <a:rPr lang="en-US" dirty="0"/>
              <a:t>How many client’s do you have that you feel would be ready for education or employment opportunities and would you be able to assist with that process?</a:t>
            </a:r>
          </a:p>
        </p:txBody>
      </p:sp>
      <p:sp>
        <p:nvSpPr>
          <p:cNvPr id="3" name="Content Placeholder 2">
            <a:extLst>
              <a:ext uri="{FF2B5EF4-FFF2-40B4-BE49-F238E27FC236}">
                <a16:creationId xmlns:a16="http://schemas.microsoft.com/office/drawing/2014/main" id="{906EFBEC-D61A-45DA-8E50-FFE6F492E721}"/>
              </a:ext>
            </a:extLst>
          </p:cNvPr>
          <p:cNvSpPr>
            <a:spLocks noGrp="1"/>
          </p:cNvSpPr>
          <p:nvPr>
            <p:ph idx="1"/>
          </p:nvPr>
        </p:nvSpPr>
        <p:spPr>
          <a:xfrm>
            <a:off x="1371600" y="3062960"/>
            <a:ext cx="9601200" cy="2804440"/>
          </a:xfrm>
        </p:spPr>
        <p:txBody>
          <a:bodyPr/>
          <a:lstStyle/>
          <a:p>
            <a:endParaRPr lang="en-US" dirty="0"/>
          </a:p>
        </p:txBody>
      </p:sp>
    </p:spTree>
    <p:extLst>
      <p:ext uri="{BB962C8B-B14F-4D97-AF65-F5344CB8AC3E}">
        <p14:creationId xmlns:p14="http://schemas.microsoft.com/office/powerpoint/2010/main" val="355810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A4DCE-DD2E-4530-B9CF-CC776BA47702}"/>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9511B802-1C46-4610-A694-0D3150E73E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099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F17E-F749-4A9D-814A-9F7713C96871}"/>
              </a:ext>
            </a:extLst>
          </p:cNvPr>
          <p:cNvSpPr>
            <a:spLocks noGrp="1"/>
          </p:cNvSpPr>
          <p:nvPr>
            <p:ph type="title"/>
          </p:nvPr>
        </p:nvSpPr>
        <p:spPr>
          <a:xfrm>
            <a:off x="1371600" y="685800"/>
            <a:ext cx="9601200" cy="860989"/>
          </a:xfrm>
        </p:spPr>
        <p:txBody>
          <a:bodyPr/>
          <a:lstStyle/>
          <a:p>
            <a:r>
              <a:rPr lang="en-US" dirty="0"/>
              <a:t>Notes for questions:</a:t>
            </a:r>
          </a:p>
        </p:txBody>
      </p:sp>
      <p:sp>
        <p:nvSpPr>
          <p:cNvPr id="3" name="Content Placeholder 2">
            <a:extLst>
              <a:ext uri="{FF2B5EF4-FFF2-40B4-BE49-F238E27FC236}">
                <a16:creationId xmlns:a16="http://schemas.microsoft.com/office/drawing/2014/main" id="{DA6DCCC6-83C9-4020-88FC-C72336532504}"/>
              </a:ext>
            </a:extLst>
          </p:cNvPr>
          <p:cNvSpPr>
            <a:spLocks noGrp="1"/>
          </p:cNvSpPr>
          <p:nvPr>
            <p:ph idx="1"/>
          </p:nvPr>
        </p:nvSpPr>
        <p:spPr>
          <a:xfrm>
            <a:off x="1371600" y="1683521"/>
            <a:ext cx="9601200" cy="4183879"/>
          </a:xfrm>
        </p:spPr>
        <p:txBody>
          <a:bodyPr/>
          <a:lstStyle/>
          <a:p>
            <a:endParaRPr lang="en-US" dirty="0"/>
          </a:p>
        </p:txBody>
      </p:sp>
    </p:spTree>
    <p:extLst>
      <p:ext uri="{BB962C8B-B14F-4D97-AF65-F5344CB8AC3E}">
        <p14:creationId xmlns:p14="http://schemas.microsoft.com/office/powerpoint/2010/main" val="394884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19EF-526F-4D0A-B425-B377BEDBC499}"/>
              </a:ext>
            </a:extLst>
          </p:cNvPr>
          <p:cNvSpPr>
            <a:spLocks noGrp="1"/>
          </p:cNvSpPr>
          <p:nvPr>
            <p:ph type="title"/>
          </p:nvPr>
        </p:nvSpPr>
        <p:spPr/>
        <p:txBody>
          <a:bodyPr/>
          <a:lstStyle/>
          <a:p>
            <a:r>
              <a:rPr lang="en-US" dirty="0"/>
              <a:t>Purpose of committee</a:t>
            </a:r>
          </a:p>
        </p:txBody>
      </p:sp>
      <p:sp>
        <p:nvSpPr>
          <p:cNvPr id="3" name="Content Placeholder 2">
            <a:extLst>
              <a:ext uri="{FF2B5EF4-FFF2-40B4-BE49-F238E27FC236}">
                <a16:creationId xmlns:a16="http://schemas.microsoft.com/office/drawing/2014/main" id="{10BB5A19-837F-4162-8585-11AE98032719}"/>
              </a:ext>
            </a:extLst>
          </p:cNvPr>
          <p:cNvSpPr>
            <a:spLocks noGrp="1"/>
          </p:cNvSpPr>
          <p:nvPr>
            <p:ph idx="1"/>
          </p:nvPr>
        </p:nvSpPr>
        <p:spPr>
          <a:xfrm>
            <a:off x="1500626" y="1748742"/>
            <a:ext cx="9601200" cy="4320611"/>
          </a:xfrm>
        </p:spPr>
        <p:txBody>
          <a:bodyPr>
            <a:normAutofit/>
          </a:bodyPr>
          <a:lstStyle/>
          <a:p>
            <a:pPr marL="0" indent="0" algn="l" fontAlgn="base">
              <a:buNone/>
            </a:pPr>
            <a:endParaRPr lang="en-US" sz="1800" b="0" i="1" dirty="0">
              <a:solidFill>
                <a:srgbClr val="000000"/>
              </a:solidFill>
              <a:effectLst/>
              <a:latin typeface="Calibri" panose="020F0502020204030204" pitchFamily="34" charset="0"/>
            </a:endParaRPr>
          </a:p>
          <a:p>
            <a:pPr marL="0" indent="0" algn="l" fontAlgn="base">
              <a:buNone/>
            </a:pPr>
            <a:r>
              <a:rPr lang="en-US" sz="1800" b="0" i="1" dirty="0">
                <a:solidFill>
                  <a:srgbClr val="000000"/>
                </a:solidFill>
                <a:effectLst/>
                <a:latin typeface="Calibri" panose="020F0502020204030204" pitchFamily="34" charset="0"/>
              </a:rPr>
              <a:t>“Our </a:t>
            </a:r>
            <a:r>
              <a:rPr lang="en-US" sz="1800" b="0" i="1" dirty="0" err="1">
                <a:solidFill>
                  <a:srgbClr val="000000"/>
                </a:solidFill>
                <a:effectLst/>
                <a:latin typeface="Calibri" panose="020F0502020204030204" pitchFamily="34" charset="0"/>
              </a:rPr>
              <a:t>CoC</a:t>
            </a:r>
            <a:r>
              <a:rPr lang="en-US" sz="1800" b="0" i="1" dirty="0">
                <a:solidFill>
                  <a:srgbClr val="000000"/>
                </a:solidFill>
                <a:effectLst/>
                <a:latin typeface="Calibri" panose="020F0502020204030204" pitchFamily="34" charset="0"/>
              </a:rPr>
              <a:t> is not doing a good job at increasing employment income among our homeless population. We also lack formal partnerships for education, training, and employment opportunities for our homeless individuals. This led us to wanting to start an Education and Employment Committee.</a:t>
            </a:r>
            <a:endParaRPr lang="en-US" sz="1800" b="0" i="0" dirty="0">
              <a:solidFill>
                <a:srgbClr val="000000"/>
              </a:solidFill>
              <a:effectLst/>
              <a:latin typeface="Calibri" panose="020F0502020204030204" pitchFamily="34" charset="0"/>
            </a:endParaRPr>
          </a:p>
          <a:p>
            <a:pPr marL="0" indent="0" algn="l" fontAlgn="base">
              <a:buNone/>
            </a:pPr>
            <a:r>
              <a:rPr lang="en-US" sz="1800" b="0" i="1" dirty="0">
                <a:solidFill>
                  <a:srgbClr val="000000"/>
                </a:solidFill>
                <a:effectLst/>
                <a:latin typeface="Calibri" panose="020F0502020204030204" pitchFamily="34" charset="0"/>
              </a:rPr>
              <a:t>We were looking for representatives from DCCCD, Texas Workforce, major employers that have headquarters in the Dallas, Collin County area, and employment skills and training providers, to serve on the committee. We now have a few members that represent those organizations. We also want the employment specialists from our </a:t>
            </a:r>
            <a:r>
              <a:rPr lang="en-US" sz="1800" b="0" i="1" dirty="0" err="1">
                <a:solidFill>
                  <a:srgbClr val="000000"/>
                </a:solidFill>
                <a:effectLst/>
                <a:latin typeface="Calibri" panose="020F0502020204030204" pitchFamily="34" charset="0"/>
              </a:rPr>
              <a:t>CoC</a:t>
            </a:r>
            <a:r>
              <a:rPr lang="en-US" sz="1800" b="0" i="1" dirty="0">
                <a:solidFill>
                  <a:srgbClr val="000000"/>
                </a:solidFill>
                <a:effectLst/>
                <a:latin typeface="Calibri" panose="020F0502020204030204" pitchFamily="34" charset="0"/>
              </a:rPr>
              <a:t> agencies on the committee to better understand challenges they are facing with serving their clients, and to better collaborate Education and Employment resources.</a:t>
            </a:r>
            <a:endParaRPr lang="en-US" sz="1800" b="0" i="0" dirty="0">
              <a:solidFill>
                <a:srgbClr val="000000"/>
              </a:solidFill>
              <a:effectLst/>
              <a:latin typeface="Calibri" panose="020F0502020204030204" pitchFamily="34" charset="0"/>
            </a:endParaRPr>
          </a:p>
          <a:p>
            <a:pPr marL="0" indent="0" algn="l" fontAlgn="base">
              <a:buNone/>
            </a:pPr>
            <a:r>
              <a:rPr lang="en-US" sz="1800" b="0" i="1" dirty="0">
                <a:solidFill>
                  <a:srgbClr val="000000"/>
                </a:solidFill>
                <a:effectLst/>
                <a:latin typeface="Calibri" panose="020F0502020204030204" pitchFamily="34" charset="0"/>
              </a:rPr>
              <a:t>Ideally, we want the committee to focus on identifying, developing, and implementing education, training, and employment initiatives that will lead to an increase in employment income and opportunities for the homeless population.</a:t>
            </a:r>
            <a:r>
              <a:rPr lang="en-US" sz="1800" b="0" i="0" dirty="0">
                <a:solidFill>
                  <a:srgbClr val="000000"/>
                </a:solidFill>
                <a:effectLst/>
                <a:latin typeface="Calibri" panose="020F0502020204030204" pitchFamily="34" charset="0"/>
              </a:rPr>
              <a:t> “</a:t>
            </a:r>
          </a:p>
          <a:p>
            <a:endParaRPr lang="en-US" dirty="0"/>
          </a:p>
        </p:txBody>
      </p:sp>
    </p:spTree>
    <p:extLst>
      <p:ext uri="{BB962C8B-B14F-4D97-AF65-F5344CB8AC3E}">
        <p14:creationId xmlns:p14="http://schemas.microsoft.com/office/powerpoint/2010/main" val="1528432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979A-388E-4E18-93DD-1DE19030565E}"/>
              </a:ext>
            </a:extLst>
          </p:cNvPr>
          <p:cNvSpPr>
            <a:spLocks noGrp="1"/>
          </p:cNvSpPr>
          <p:nvPr>
            <p:ph type="title"/>
          </p:nvPr>
        </p:nvSpPr>
        <p:spPr>
          <a:xfrm>
            <a:off x="882794" y="206465"/>
            <a:ext cx="5452217" cy="1485900"/>
          </a:xfrm>
        </p:spPr>
        <p:txBody>
          <a:bodyPr/>
          <a:lstStyle/>
          <a:p>
            <a:r>
              <a:rPr lang="en-US" b="1" dirty="0"/>
              <a:t>Current Committee </a:t>
            </a:r>
            <a:br>
              <a:rPr lang="en-US" b="1" dirty="0"/>
            </a:br>
            <a:r>
              <a:rPr lang="en-US" b="1" dirty="0"/>
              <a:t>Participants</a:t>
            </a:r>
          </a:p>
        </p:txBody>
      </p:sp>
      <p:pic>
        <p:nvPicPr>
          <p:cNvPr id="4" name="Content Placeholder 3">
            <a:extLst>
              <a:ext uri="{FF2B5EF4-FFF2-40B4-BE49-F238E27FC236}">
                <a16:creationId xmlns:a16="http://schemas.microsoft.com/office/drawing/2014/main" id="{5FC89A7A-D500-4F01-AC77-3A278FB39FA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7118" y="2541768"/>
            <a:ext cx="3121429" cy="1251065"/>
          </a:xfrm>
          <a:prstGeom prst="rect">
            <a:avLst/>
          </a:prstGeom>
        </p:spPr>
      </p:pic>
      <p:pic>
        <p:nvPicPr>
          <p:cNvPr id="5" name="Picture 4" descr="A close up of a sign&#10;&#10;Description automatically generated">
            <a:extLst>
              <a:ext uri="{FF2B5EF4-FFF2-40B4-BE49-F238E27FC236}">
                <a16:creationId xmlns:a16="http://schemas.microsoft.com/office/drawing/2014/main" id="{251F8D2D-8180-4522-9ECB-3D6650BB6489}"/>
              </a:ext>
            </a:extLst>
          </p:cNvPr>
          <p:cNvPicPr/>
          <p:nvPr/>
        </p:nvPicPr>
        <p:blipFill>
          <a:blip r:embed="rId3">
            <a:extLst>
              <a:ext uri="{28A0092B-C50C-407E-A947-70E740481C1C}">
                <a14:useLocalDpi xmlns:a14="http://schemas.microsoft.com/office/drawing/2010/main" val="0"/>
              </a:ext>
            </a:extLst>
          </a:blip>
          <a:stretch>
            <a:fillRect/>
          </a:stretch>
        </p:blipFill>
        <p:spPr>
          <a:xfrm>
            <a:off x="8504410" y="1093274"/>
            <a:ext cx="3121429" cy="1125855"/>
          </a:xfrm>
          <a:prstGeom prst="rect">
            <a:avLst/>
          </a:prstGeom>
        </p:spPr>
      </p:pic>
      <p:pic>
        <p:nvPicPr>
          <p:cNvPr id="1026" name="Picture 2" descr="UNT Dallas |">
            <a:extLst>
              <a:ext uri="{FF2B5EF4-FFF2-40B4-BE49-F238E27FC236}">
                <a16:creationId xmlns:a16="http://schemas.microsoft.com/office/drawing/2014/main" id="{E8AA77C7-D963-43F1-AA07-A77127D48E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420" y="3792230"/>
            <a:ext cx="4286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oup Behind Dallas College's New Branding Shares Insights on 'How ...">
            <a:extLst>
              <a:ext uri="{FF2B5EF4-FFF2-40B4-BE49-F238E27FC236}">
                <a16:creationId xmlns:a16="http://schemas.microsoft.com/office/drawing/2014/main" id="{A1E90201-C053-4947-B26B-26FBF0DB81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09" b="30172"/>
          <a:stretch/>
        </p:blipFill>
        <p:spPr bwMode="auto">
          <a:xfrm>
            <a:off x="7206239" y="4954906"/>
            <a:ext cx="4419600" cy="1689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1BEEE2A-C593-4BC1-B05E-3812B697AA1E}"/>
              </a:ext>
            </a:extLst>
          </p:cNvPr>
          <p:cNvPicPr>
            <a:picLocks noChangeAspect="1"/>
          </p:cNvPicPr>
          <p:nvPr/>
        </p:nvPicPr>
        <p:blipFill>
          <a:blip r:embed="rId6"/>
          <a:stretch>
            <a:fillRect/>
          </a:stretch>
        </p:blipFill>
        <p:spPr>
          <a:xfrm>
            <a:off x="991312" y="5657040"/>
            <a:ext cx="5694195" cy="796149"/>
          </a:xfrm>
          <a:prstGeom prst="rect">
            <a:avLst/>
          </a:prstGeom>
        </p:spPr>
      </p:pic>
      <p:pic>
        <p:nvPicPr>
          <p:cNvPr id="14" name="Picture 13">
            <a:extLst>
              <a:ext uri="{FF2B5EF4-FFF2-40B4-BE49-F238E27FC236}">
                <a16:creationId xmlns:a16="http://schemas.microsoft.com/office/drawing/2014/main" id="{1529511F-DAEE-41DE-A3CE-69736158BCD3}"/>
              </a:ext>
            </a:extLst>
          </p:cNvPr>
          <p:cNvPicPr>
            <a:picLocks noChangeAspect="1"/>
          </p:cNvPicPr>
          <p:nvPr/>
        </p:nvPicPr>
        <p:blipFill rotWithShape="1">
          <a:blip r:embed="rId7"/>
          <a:srcRect r="15741"/>
          <a:stretch/>
        </p:blipFill>
        <p:spPr>
          <a:xfrm>
            <a:off x="6253889" y="2389168"/>
            <a:ext cx="2956828" cy="1565139"/>
          </a:xfrm>
          <a:prstGeom prst="rect">
            <a:avLst/>
          </a:prstGeom>
        </p:spPr>
      </p:pic>
      <p:pic>
        <p:nvPicPr>
          <p:cNvPr id="15" name="Picture 14">
            <a:extLst>
              <a:ext uri="{FF2B5EF4-FFF2-40B4-BE49-F238E27FC236}">
                <a16:creationId xmlns:a16="http://schemas.microsoft.com/office/drawing/2014/main" id="{20189BB6-095B-4327-856A-8423F3EE02AE}"/>
              </a:ext>
            </a:extLst>
          </p:cNvPr>
          <p:cNvPicPr>
            <a:picLocks noChangeAspect="1"/>
          </p:cNvPicPr>
          <p:nvPr/>
        </p:nvPicPr>
        <p:blipFill>
          <a:blip r:embed="rId8"/>
          <a:stretch>
            <a:fillRect/>
          </a:stretch>
        </p:blipFill>
        <p:spPr>
          <a:xfrm>
            <a:off x="9639973" y="3210139"/>
            <a:ext cx="1643820" cy="1491180"/>
          </a:xfrm>
          <a:prstGeom prst="rect">
            <a:avLst/>
          </a:prstGeom>
        </p:spPr>
      </p:pic>
      <p:pic>
        <p:nvPicPr>
          <p:cNvPr id="1038" name="Picture 14" descr="MDHA-logo - Catholic Charities Dallas">
            <a:extLst>
              <a:ext uri="{FF2B5EF4-FFF2-40B4-BE49-F238E27FC236}">
                <a16:creationId xmlns:a16="http://schemas.microsoft.com/office/drawing/2014/main" id="{A1541DC2-58E6-4B3F-9DBD-8A0ECEEEE4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9392" y="4494364"/>
            <a:ext cx="2447968" cy="8481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924CF4B1-6B96-4716-B791-B815A7BBC882}"/>
              </a:ext>
            </a:extLst>
          </p:cNvPr>
          <p:cNvPicPr>
            <a:picLocks noChangeAspect="1"/>
          </p:cNvPicPr>
          <p:nvPr/>
        </p:nvPicPr>
        <p:blipFill>
          <a:blip r:embed="rId10"/>
          <a:stretch>
            <a:fillRect/>
          </a:stretch>
        </p:blipFill>
        <p:spPr>
          <a:xfrm>
            <a:off x="2987126" y="1593721"/>
            <a:ext cx="2188864" cy="775483"/>
          </a:xfrm>
          <a:prstGeom prst="rect">
            <a:avLst/>
          </a:prstGeom>
        </p:spPr>
      </p:pic>
      <p:pic>
        <p:nvPicPr>
          <p:cNvPr id="6" name="Picture 5">
            <a:extLst>
              <a:ext uri="{FF2B5EF4-FFF2-40B4-BE49-F238E27FC236}">
                <a16:creationId xmlns:a16="http://schemas.microsoft.com/office/drawing/2014/main" id="{57B695F3-2035-43D6-9D93-10D97C967E41}"/>
              </a:ext>
            </a:extLst>
          </p:cNvPr>
          <p:cNvPicPr>
            <a:picLocks noChangeAspect="1"/>
          </p:cNvPicPr>
          <p:nvPr/>
        </p:nvPicPr>
        <p:blipFill>
          <a:blip r:embed="rId11"/>
          <a:stretch>
            <a:fillRect/>
          </a:stretch>
        </p:blipFill>
        <p:spPr>
          <a:xfrm>
            <a:off x="6068635" y="777490"/>
            <a:ext cx="1543129" cy="1222158"/>
          </a:xfrm>
          <a:prstGeom prst="rect">
            <a:avLst/>
          </a:prstGeom>
        </p:spPr>
      </p:pic>
      <p:pic>
        <p:nvPicPr>
          <p:cNvPr id="9" name="Picture 2" descr="HOUSING CRISIS CENTER INC - GuideStar Profile">
            <a:extLst>
              <a:ext uri="{FF2B5EF4-FFF2-40B4-BE49-F238E27FC236}">
                <a16:creationId xmlns:a16="http://schemas.microsoft.com/office/drawing/2014/main" id="{5C0ECF1D-2FC6-415C-A4D9-B6BF046645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009364" y="92675"/>
            <a:ext cx="2666543" cy="90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43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BD1B-E321-42CA-95AD-BB7FC1DC1D19}"/>
              </a:ext>
            </a:extLst>
          </p:cNvPr>
          <p:cNvSpPr>
            <a:spLocks noGrp="1"/>
          </p:cNvSpPr>
          <p:nvPr>
            <p:ph type="title"/>
          </p:nvPr>
        </p:nvSpPr>
        <p:spPr/>
        <p:txBody>
          <a:bodyPr/>
          <a:lstStyle/>
          <a:p>
            <a:r>
              <a:rPr lang="en-US" dirty="0"/>
              <a:t>Transcend STEM</a:t>
            </a:r>
            <a:br>
              <a:rPr lang="en-US" dirty="0"/>
            </a:br>
            <a:r>
              <a:rPr lang="en-US" dirty="0"/>
              <a:t>Education</a:t>
            </a:r>
          </a:p>
        </p:txBody>
      </p:sp>
      <p:sp>
        <p:nvSpPr>
          <p:cNvPr id="3" name="Content Placeholder 2">
            <a:extLst>
              <a:ext uri="{FF2B5EF4-FFF2-40B4-BE49-F238E27FC236}">
                <a16:creationId xmlns:a16="http://schemas.microsoft.com/office/drawing/2014/main" id="{26415B6E-0656-4366-AEA6-0205E1B8D54E}"/>
              </a:ext>
            </a:extLst>
          </p:cNvPr>
          <p:cNvSpPr>
            <a:spLocks noGrp="1"/>
          </p:cNvSpPr>
          <p:nvPr>
            <p:ph idx="1"/>
          </p:nvPr>
        </p:nvSpPr>
        <p:spPr>
          <a:xfrm>
            <a:off x="1371600" y="2171699"/>
            <a:ext cx="9601200" cy="4260715"/>
          </a:xfrm>
        </p:spPr>
        <p:txBody>
          <a:bodyPr>
            <a:normAutofit fontScale="25000" lnSpcReduction="20000"/>
          </a:bodyPr>
          <a:lstStyle/>
          <a:p>
            <a:pPr algn="l" fontAlgn="base">
              <a:buFont typeface="Wingdings" pitchFamily="2" charset="2"/>
              <a:buChar char="q"/>
            </a:pPr>
            <a:r>
              <a:rPr lang="en-US" sz="6400" i="0" dirty="0">
                <a:solidFill>
                  <a:schemeClr val="tx1"/>
                </a:solidFill>
                <a:effectLst/>
                <a:latin typeface="Century Gothic" panose="020B0502020202020204" pitchFamily="34" charset="0"/>
              </a:rPr>
              <a:t>Description of programs provided by agency:</a:t>
            </a:r>
          </a:p>
          <a:p>
            <a:pPr lvl="1" fontAlgn="base">
              <a:lnSpc>
                <a:spcPct val="120000"/>
              </a:lnSpc>
              <a:spcAft>
                <a:spcPts val="1400"/>
              </a:spcAft>
              <a:buFont typeface="Courier New" panose="02070309020205020404" pitchFamily="49" charset="0"/>
              <a:buChar char="o"/>
            </a:pPr>
            <a:r>
              <a:rPr lang="en-US" sz="5600" i="0" dirty="0">
                <a:solidFill>
                  <a:schemeClr val="tx1"/>
                </a:solidFill>
                <a:latin typeface="Century Gothic" panose="020B0502020202020204" pitchFamily="34" charset="0"/>
              </a:rPr>
              <a:t>Education, Career Training, Workforce Development, Industry Approved Certifications, Employment Assistance, Housing Assistance, Out of School Activities, Professional/Personal Development, Soft Skills and stabilization services.</a:t>
            </a:r>
          </a:p>
          <a:p>
            <a:pPr algn="l" fontAlgn="base">
              <a:buFont typeface="Wingdings" pitchFamily="2" charset="2"/>
              <a:buChar char="q"/>
            </a:pPr>
            <a:r>
              <a:rPr lang="en-US" sz="6400" i="0" dirty="0">
                <a:solidFill>
                  <a:srgbClr val="000000"/>
                </a:solidFill>
                <a:effectLst/>
                <a:latin typeface="Century Gothic" panose="020B0502020202020204" pitchFamily="34" charset="0"/>
              </a:rPr>
              <a:t>Ideal candidate(s) for services: </a:t>
            </a:r>
            <a:endParaRPr lang="en-US" sz="6400" i="1" dirty="0">
              <a:solidFill>
                <a:srgbClr val="000000"/>
              </a:solidFill>
              <a:latin typeface="Century Gothic" panose="020B0502020202020204" pitchFamily="34" charset="0"/>
            </a:endParaRPr>
          </a:p>
          <a:p>
            <a:pPr lvl="1" fontAlgn="base">
              <a:buFont typeface="Courier New" panose="02070309020205020404" pitchFamily="49" charset="0"/>
              <a:buChar char="o"/>
            </a:pPr>
            <a:r>
              <a:rPr lang="en-US" sz="5600" i="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Whole Family Integrated Services (everyone)</a:t>
            </a:r>
            <a:br>
              <a:rPr lang="en-US" sz="6400" b="1" i="0" dirty="0">
                <a:solidFill>
                  <a:srgbClr val="5E327C"/>
                </a:solidFill>
                <a:effectLst/>
                <a:latin typeface="Century Gothic" panose="020B0502020202020204" pitchFamily="34" charset="0"/>
                <a:ea typeface="Times New Roman" panose="02020603050405020304" pitchFamily="18" charset="0"/>
                <a:cs typeface="Calibri" panose="020F0502020204030204" pitchFamily="34" charset="0"/>
              </a:rPr>
            </a:br>
            <a:endParaRPr lang="en-US" sz="6400" b="0" i="0" dirty="0">
              <a:solidFill>
                <a:srgbClr val="000000"/>
              </a:solidFill>
              <a:effectLst/>
              <a:latin typeface="Century Gothic" panose="020B0502020202020204" pitchFamily="34" charset="0"/>
            </a:endParaRPr>
          </a:p>
          <a:p>
            <a:pPr algn="l" fontAlgn="base">
              <a:buFont typeface="Wingdings" pitchFamily="2" charset="2"/>
              <a:buChar char="q"/>
            </a:pPr>
            <a:r>
              <a:rPr lang="en-US" sz="6400" i="0" dirty="0">
                <a:solidFill>
                  <a:srgbClr val="000000"/>
                </a:solidFill>
                <a:effectLst/>
                <a:latin typeface="Century Gothic" panose="020B0502020202020204" pitchFamily="34" charset="0"/>
              </a:rPr>
              <a:t>Supportive Services:</a:t>
            </a:r>
          </a:p>
          <a:p>
            <a:pPr lvl="1" fontAlgn="base">
              <a:lnSpc>
                <a:spcPct val="120000"/>
              </a:lnSpc>
              <a:buFont typeface="Courier New" panose="02070309020205020404" pitchFamily="49" charset="0"/>
              <a:buChar char="o"/>
            </a:pPr>
            <a:r>
              <a:rPr lang="en-US" sz="5600" i="0" dirty="0">
                <a:solidFill>
                  <a:schemeClr val="tx1"/>
                </a:solidFill>
                <a:latin typeface="Century Gothic" panose="020B0502020202020204" pitchFamily="34" charset="0"/>
              </a:rPr>
              <a:t>Case Management, Tuition Assistance, General Merchandize Donations, Kitchenware, Household Items, Backpacks &amp; School Supplies, Toys etc. </a:t>
            </a:r>
          </a:p>
          <a:p>
            <a:pPr lvl="1" fontAlgn="base">
              <a:buFont typeface="Courier New" panose="02070309020205020404" pitchFamily="49" charset="0"/>
              <a:buChar char="o"/>
            </a:pPr>
            <a:r>
              <a:rPr lang="en-US" sz="5600" i="0" dirty="0">
                <a:solidFill>
                  <a:schemeClr val="tx1"/>
                </a:solidFill>
                <a:latin typeface="Century Gothic" panose="020B0502020202020204" pitchFamily="34" charset="0"/>
              </a:rPr>
              <a:t>Stabilization Services  include food, childcare, gas cards, bus passes etc.) </a:t>
            </a:r>
          </a:p>
          <a:p>
            <a:pPr marL="530352" lvl="1" indent="0" fontAlgn="base">
              <a:buNone/>
            </a:pPr>
            <a:endParaRPr lang="en-US" sz="6400" i="0" dirty="0">
              <a:solidFill>
                <a:srgbClr val="000000"/>
              </a:solidFill>
              <a:effectLst/>
              <a:latin typeface="Century Gothic" panose="020B0502020202020204" pitchFamily="34" charset="0"/>
            </a:endParaRPr>
          </a:p>
          <a:p>
            <a:pPr marR="0" fontAlgn="base">
              <a:lnSpc>
                <a:spcPct val="120000"/>
              </a:lnSpc>
              <a:spcBef>
                <a:spcPts val="0"/>
              </a:spcBef>
              <a:spcAft>
                <a:spcPts val="0"/>
              </a:spcAft>
              <a:buFont typeface="Wingdings" pitchFamily="2" charset="2"/>
              <a:buChar char="q"/>
            </a:pPr>
            <a:r>
              <a:rPr lang="en-US" sz="6400" i="0" dirty="0">
                <a:solidFill>
                  <a:srgbClr val="000000"/>
                </a:solidFill>
                <a:effectLst/>
                <a:latin typeface="Century Gothic" panose="020B0502020202020204" pitchFamily="34" charset="0"/>
              </a:rPr>
              <a:t>Contact information</a:t>
            </a:r>
            <a:br>
              <a:rPr lang="en-US" sz="6400" b="0" i="0" dirty="0">
                <a:solidFill>
                  <a:srgbClr val="000000"/>
                </a:solidFill>
                <a:effectLst/>
                <a:latin typeface="Century Gothic" panose="020B0502020202020204" pitchFamily="34" charset="0"/>
              </a:rPr>
            </a:br>
            <a:r>
              <a:rPr lang="en-US" sz="6400" b="0" i="0" dirty="0">
                <a:solidFill>
                  <a:srgbClr val="000000"/>
                </a:solidFill>
                <a:effectLst/>
                <a:latin typeface="Century Gothic" panose="020B0502020202020204" pitchFamily="34" charset="0"/>
              </a:rPr>
              <a:t>	</a:t>
            </a:r>
            <a:r>
              <a:rPr lang="en-US" sz="480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www.transcendstem.org</a:t>
            </a:r>
            <a:endParaRPr lang="en-US" sz="4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fontAlgn="base">
              <a:lnSpc>
                <a:spcPct val="120000"/>
              </a:lnSpc>
              <a:spcBef>
                <a:spcPts val="0"/>
              </a:spcBef>
              <a:spcAft>
                <a:spcPts val="0"/>
              </a:spcAft>
              <a:buNone/>
            </a:pPr>
            <a:r>
              <a:rPr lang="en-US" sz="480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	impact@transcendstem.org</a:t>
            </a:r>
            <a:endParaRPr lang="en-US" sz="4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indent="0" fontAlgn="base">
              <a:lnSpc>
                <a:spcPct val="120000"/>
              </a:lnSpc>
              <a:spcBef>
                <a:spcPts val="0"/>
              </a:spcBef>
              <a:spcAft>
                <a:spcPts val="0"/>
              </a:spcAft>
              <a:buNone/>
            </a:pPr>
            <a:r>
              <a:rPr lang="en-US" sz="4800"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	haphen@transcendstem.org</a:t>
            </a:r>
            <a:endParaRPr lang="en-US" sz="48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530352" lvl="1" indent="0" fontAlgn="base">
              <a:buNone/>
            </a:pPr>
            <a:endParaRPr lang="en-US" sz="1800" b="0" i="0" dirty="0">
              <a:solidFill>
                <a:srgbClr val="000000"/>
              </a:solidFill>
              <a:effectLst/>
              <a:latin typeface="Calibri" panose="020F0502020204030204" pitchFamily="34" charset="0"/>
            </a:endParaRPr>
          </a:p>
          <a:p>
            <a:pPr marL="0" indent="0">
              <a:buNone/>
            </a:pPr>
            <a:endParaRPr lang="en-US" dirty="0"/>
          </a:p>
        </p:txBody>
      </p:sp>
      <p:pic>
        <p:nvPicPr>
          <p:cNvPr id="5" name="Picture 4">
            <a:extLst>
              <a:ext uri="{FF2B5EF4-FFF2-40B4-BE49-F238E27FC236}">
                <a16:creationId xmlns:a16="http://schemas.microsoft.com/office/drawing/2014/main" id="{00F87DC8-DEDA-4649-89A3-23CE07477B46}"/>
              </a:ext>
            </a:extLst>
          </p:cNvPr>
          <p:cNvPicPr>
            <a:picLocks noChangeAspect="1"/>
          </p:cNvPicPr>
          <p:nvPr/>
        </p:nvPicPr>
        <p:blipFill>
          <a:blip r:embed="rId2"/>
          <a:stretch>
            <a:fillRect/>
          </a:stretch>
        </p:blipFill>
        <p:spPr>
          <a:xfrm>
            <a:off x="7586137" y="867869"/>
            <a:ext cx="3121423" cy="1121761"/>
          </a:xfrm>
          <a:prstGeom prst="rect">
            <a:avLst/>
          </a:prstGeom>
        </p:spPr>
      </p:pic>
    </p:spTree>
    <p:extLst>
      <p:ext uri="{BB962C8B-B14F-4D97-AF65-F5344CB8AC3E}">
        <p14:creationId xmlns:p14="http://schemas.microsoft.com/office/powerpoint/2010/main" val="300409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47EF3-31AF-476D-A7B8-46928CC7A925}"/>
              </a:ext>
            </a:extLst>
          </p:cNvPr>
          <p:cNvSpPr>
            <a:spLocks noGrp="1"/>
          </p:cNvSpPr>
          <p:nvPr>
            <p:ph type="title"/>
          </p:nvPr>
        </p:nvSpPr>
        <p:spPr/>
        <p:txBody>
          <a:bodyPr/>
          <a:lstStyle/>
          <a:p>
            <a:r>
              <a:rPr lang="en-US" dirty="0"/>
              <a:t>Inspiring Tomorrow’s</a:t>
            </a:r>
            <a:br>
              <a:rPr lang="en-US" dirty="0"/>
            </a:br>
            <a:r>
              <a:rPr lang="en-US" dirty="0"/>
              <a:t>Leaders</a:t>
            </a:r>
          </a:p>
        </p:txBody>
      </p:sp>
      <p:sp>
        <p:nvSpPr>
          <p:cNvPr id="3" name="Content Placeholder 2">
            <a:extLst>
              <a:ext uri="{FF2B5EF4-FFF2-40B4-BE49-F238E27FC236}">
                <a16:creationId xmlns:a16="http://schemas.microsoft.com/office/drawing/2014/main" id="{C0B12555-AF55-42F5-B793-DA42CBCD57DA}"/>
              </a:ext>
            </a:extLst>
          </p:cNvPr>
          <p:cNvSpPr>
            <a:spLocks noGrp="1"/>
          </p:cNvSpPr>
          <p:nvPr>
            <p:ph idx="1"/>
          </p:nvPr>
        </p:nvSpPr>
        <p:spPr>
          <a:xfrm>
            <a:off x="1371600" y="2286000"/>
            <a:ext cx="9601200" cy="4182894"/>
          </a:xfrm>
        </p:spPr>
        <p:txBody>
          <a:bodyPr>
            <a:normAutofit fontScale="92500" lnSpcReduction="20000"/>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b="0" i="0" dirty="0">
                <a:solidFill>
                  <a:srgbClr val="30302F"/>
                </a:solidFill>
                <a:effectLst/>
                <a:latin typeface="Noticia Text"/>
              </a:rPr>
              <a:t>A skills and competencies-based program with focus on industry specific skills, job development, pathways to jobs, and retention.</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b="0" i="0" dirty="0">
                <a:solidFill>
                  <a:srgbClr val="000000"/>
                </a:solidFill>
                <a:effectLst/>
                <a:latin typeface="Calibri" panose="020F0502020204030204" pitchFamily="34" charset="0"/>
              </a:rPr>
              <a:t>At risk of homelessness, Single mothers, Youth</a:t>
            </a:r>
            <a:r>
              <a:rPr lang="en-US" i="0" dirty="0">
                <a:solidFill>
                  <a:srgbClr val="000000"/>
                </a:solidFill>
                <a:latin typeface="Calibri" panose="020F0502020204030204" pitchFamily="34" charset="0"/>
              </a:rPr>
              <a:t>, </a:t>
            </a:r>
            <a:r>
              <a:rPr lang="en-US" b="0" i="0" dirty="0">
                <a:solidFill>
                  <a:srgbClr val="000000"/>
                </a:solidFill>
                <a:effectLst/>
                <a:latin typeface="Calibri" panose="020F0502020204030204" pitchFamily="34" charset="0"/>
              </a:rPr>
              <a:t>Low income individuals, &amp; families</a:t>
            </a:r>
            <a:r>
              <a:rPr lang="en-US" i="0" dirty="0">
                <a:solidFill>
                  <a:srgbClr val="000000"/>
                </a:solidFill>
                <a:latin typeface="Calibri" panose="020F0502020204030204" pitchFamily="34" charset="0"/>
              </a:rPr>
              <a:t>.</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Supportive services available for clients</a:t>
            </a:r>
            <a:r>
              <a:rPr lang="en-US" dirty="0">
                <a:solidFill>
                  <a:srgbClr val="000000"/>
                </a:solidFill>
                <a:latin typeface="Calibri" panose="020F0502020204030204" pitchFamily="34" charset="0"/>
              </a:rPr>
              <a:t>:</a:t>
            </a:r>
          </a:p>
          <a:p>
            <a:pPr lvl="1" fontAlgn="base"/>
            <a:r>
              <a:rPr lang="en-US" b="0" i="0" dirty="0">
                <a:solidFill>
                  <a:srgbClr val="000000"/>
                </a:solidFill>
                <a:effectLst/>
                <a:latin typeface="Calibri" panose="020F0502020204030204" pitchFamily="34" charset="0"/>
              </a:rPr>
              <a:t>ITL provides workforce readiness essential and technical training including resume preparation, job coaching, and case management.  COVID-19 stipends are provided on an as needed basis, given student's demonstration of commitment to studying for licensure examination </a:t>
            </a:r>
          </a:p>
          <a:p>
            <a:pPr algn="l" fontAlgn="base"/>
            <a:r>
              <a:rPr lang="en-US" sz="2000" b="0" i="0" dirty="0">
                <a:solidFill>
                  <a:srgbClr val="000000"/>
                </a:solidFill>
                <a:effectLst/>
                <a:latin typeface="Calibri" panose="020F0502020204030204" pitchFamily="34" charset="0"/>
              </a:rPr>
              <a:t>Contact information:</a:t>
            </a:r>
          </a:p>
          <a:p>
            <a:pPr lvl="1" fontAlgn="base"/>
            <a:r>
              <a:rPr lang="en-US" b="1" i="0" u="none" strike="noStrike" dirty="0">
                <a:effectLst/>
                <a:latin typeface="Open Sans"/>
                <a:hlinkClick r:id="rId2"/>
              </a:rPr>
              <a:t>Inspring2morrowsleaders@gmail.com</a:t>
            </a:r>
            <a:endParaRPr lang="en-US" b="1" i="0" u="none" strike="noStrike" dirty="0">
              <a:effectLst/>
              <a:latin typeface="Open Sans"/>
            </a:endParaRPr>
          </a:p>
          <a:p>
            <a:pPr lvl="1" fontAlgn="base"/>
            <a:r>
              <a:rPr lang="en-US" dirty="0">
                <a:hlinkClick r:id="rId3"/>
              </a:rPr>
              <a:t>www.inspiretl.org</a:t>
            </a:r>
            <a:endParaRPr lang="en-US" dirty="0"/>
          </a:p>
          <a:p>
            <a:pPr lvl="1" fontAlgn="base"/>
            <a:r>
              <a:rPr lang="en-US" sz="2000" i="0" dirty="0"/>
              <a:t>Office: 972-863-3391</a:t>
            </a:r>
          </a:p>
          <a:p>
            <a:pPr lvl="1" fontAlgn="base"/>
            <a:endParaRPr lang="en-US" dirty="0"/>
          </a:p>
        </p:txBody>
      </p:sp>
      <p:pic>
        <p:nvPicPr>
          <p:cNvPr id="5" name="Picture 4">
            <a:extLst>
              <a:ext uri="{FF2B5EF4-FFF2-40B4-BE49-F238E27FC236}">
                <a16:creationId xmlns:a16="http://schemas.microsoft.com/office/drawing/2014/main" id="{F8EE8150-4FB3-4D34-B70C-66664ED58895}"/>
              </a:ext>
            </a:extLst>
          </p:cNvPr>
          <p:cNvPicPr>
            <a:picLocks noChangeAspect="1"/>
          </p:cNvPicPr>
          <p:nvPr/>
        </p:nvPicPr>
        <p:blipFill>
          <a:blip r:embed="rId4"/>
          <a:stretch>
            <a:fillRect/>
          </a:stretch>
        </p:blipFill>
        <p:spPr>
          <a:xfrm>
            <a:off x="8015984" y="604892"/>
            <a:ext cx="2956816" cy="1566808"/>
          </a:xfrm>
          <a:prstGeom prst="rect">
            <a:avLst/>
          </a:prstGeom>
        </p:spPr>
      </p:pic>
    </p:spTree>
    <p:extLst>
      <p:ext uri="{BB962C8B-B14F-4D97-AF65-F5344CB8AC3E}">
        <p14:creationId xmlns:p14="http://schemas.microsoft.com/office/powerpoint/2010/main" val="48134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1489-B266-4A1F-A97C-AA75B0B9082B}"/>
              </a:ext>
            </a:extLst>
          </p:cNvPr>
          <p:cNvSpPr>
            <a:spLocks noGrp="1"/>
          </p:cNvSpPr>
          <p:nvPr>
            <p:ph type="title"/>
          </p:nvPr>
        </p:nvSpPr>
        <p:spPr/>
        <p:txBody>
          <a:bodyPr/>
          <a:lstStyle/>
          <a:p>
            <a:r>
              <a:rPr lang="en-US" dirty="0"/>
              <a:t>Work Ready U</a:t>
            </a:r>
          </a:p>
        </p:txBody>
      </p:sp>
      <p:sp>
        <p:nvSpPr>
          <p:cNvPr id="3" name="Content Placeholder 2">
            <a:extLst>
              <a:ext uri="{FF2B5EF4-FFF2-40B4-BE49-F238E27FC236}">
                <a16:creationId xmlns:a16="http://schemas.microsoft.com/office/drawing/2014/main" id="{5195AB0A-3F3D-40BC-9C09-1B6591720068}"/>
              </a:ext>
            </a:extLst>
          </p:cNvPr>
          <p:cNvSpPr>
            <a:spLocks noGrp="1"/>
          </p:cNvSpPr>
          <p:nvPr>
            <p:ph idx="1"/>
          </p:nvPr>
        </p:nvSpPr>
        <p:spPr>
          <a:xfrm>
            <a:off x="1371600" y="1753066"/>
            <a:ext cx="9601200" cy="4888956"/>
          </a:xfrm>
        </p:spPr>
        <p:txBody>
          <a:bodyPr>
            <a:normAutofit fontScale="85000" lnSpcReduction="20000"/>
          </a:bodyPr>
          <a:lstStyle/>
          <a:p>
            <a:pPr algn="l" fontAlgn="base"/>
            <a:r>
              <a:rPr lang="en-US" sz="2000" b="0" i="0" dirty="0">
                <a:solidFill>
                  <a:srgbClr val="000000"/>
                </a:solidFill>
                <a:effectLst/>
                <a:latin typeface="Calibri" panose="020F0502020204030204" pitchFamily="34" charset="0"/>
              </a:rPr>
              <a:t>Descriptions of programs provided by agency.</a:t>
            </a:r>
            <a:br>
              <a:rPr lang="en-US" sz="2000" b="0" i="0" dirty="0">
                <a:solidFill>
                  <a:srgbClr val="000000"/>
                </a:solidFill>
                <a:effectLst/>
                <a:latin typeface="Calibri" panose="020F0502020204030204" pitchFamily="34" charset="0"/>
              </a:rPr>
            </a:br>
            <a:r>
              <a:rPr lang="en-US" sz="2000" b="0" i="0" dirty="0">
                <a:solidFill>
                  <a:srgbClr val="000000"/>
                </a:solidFill>
                <a:effectLst/>
                <a:latin typeface="Calibri" panose="020F0502020204030204" pitchFamily="34" charset="0"/>
              </a:rPr>
              <a:t>	Adult Basic Education</a:t>
            </a:r>
          </a:p>
          <a:p>
            <a:pPr lvl="1" fontAlgn="base"/>
            <a:r>
              <a:rPr lang="en-US" b="0" i="0" dirty="0">
                <a:solidFill>
                  <a:srgbClr val="000000"/>
                </a:solidFill>
                <a:effectLst/>
                <a:latin typeface="Calibri" panose="020F0502020204030204" pitchFamily="34" charset="0"/>
              </a:rPr>
              <a:t>College &amp; Career Transitions, </a:t>
            </a:r>
            <a:r>
              <a:rPr lang="en-US" sz="2000" b="0" i="0" dirty="0">
                <a:solidFill>
                  <a:srgbClr val="000000"/>
                </a:solidFill>
                <a:effectLst/>
                <a:latin typeface="Calibri" panose="020F0502020204030204" pitchFamily="34" charset="0"/>
              </a:rPr>
              <a:t>High School Equivalency, Entry Level Certifications, Accelerated Career Pathway , English as a Second Language, El Civics Instruction, Work-based Employer Training, Corrections Education &amp; Training</a:t>
            </a:r>
          </a:p>
          <a:p>
            <a:pPr lvl="1" fontAlgn="base"/>
            <a:r>
              <a:rPr lang="en-US" sz="2000" b="0" i="0" dirty="0">
                <a:solidFill>
                  <a:srgbClr val="000000"/>
                </a:solidFill>
                <a:effectLst/>
                <a:latin typeface="Calibri" panose="020F0502020204030204" pitchFamily="34" charset="0"/>
              </a:rPr>
              <a:t>Entry Level Certifications: Job training programs that focus on developing the skills needed to earn entry level training certificates needed to start a successful career, transition to college or upskill current job talents.</a:t>
            </a: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i="0" dirty="0">
                <a:solidFill>
                  <a:srgbClr val="000000"/>
                </a:solidFill>
                <a:latin typeface="Calibri" panose="020F0502020204030204" pitchFamily="34" charset="0"/>
              </a:rPr>
              <a:t>Anyone &amp; everyone</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Supportive services available for clients.</a:t>
            </a:r>
          </a:p>
          <a:p>
            <a:pPr lvl="1" fontAlgn="base"/>
            <a:r>
              <a:rPr lang="en-US" b="0" i="0" dirty="0">
                <a:solidFill>
                  <a:srgbClr val="000000"/>
                </a:solidFill>
                <a:effectLst/>
                <a:latin typeface="Calibri" panose="020F0502020204030204" pitchFamily="34" charset="0"/>
              </a:rPr>
              <a:t>Free or sponsored tuition for GED, ESL , Credit and Non-credit workforce training programs, free transition to post-secondary or career pathways instruction, career navigation, case management, food pantry, tutoring, advocacy, child care, and educational support. </a:t>
            </a:r>
          </a:p>
          <a:p>
            <a:pPr algn="l" fontAlgn="base"/>
            <a:r>
              <a:rPr lang="en-US" b="0" i="0" dirty="0">
                <a:solidFill>
                  <a:srgbClr val="000000"/>
                </a:solidFill>
                <a:effectLst/>
                <a:latin typeface="Calibri" panose="020F0502020204030204" pitchFamily="34" charset="0"/>
              </a:rPr>
              <a:t>Contact information</a:t>
            </a:r>
          </a:p>
          <a:p>
            <a:pPr lvl="1" fontAlgn="base"/>
            <a:r>
              <a:rPr lang="en-US" dirty="0">
                <a:hlinkClick r:id="rId2"/>
              </a:rPr>
              <a:t>https://www.dcccd.edu/cd/workreadyu/pages/default.aspx</a:t>
            </a:r>
            <a:endParaRPr lang="en-US" dirty="0"/>
          </a:p>
          <a:p>
            <a:pPr lvl="1" fontAlgn="base"/>
            <a:r>
              <a:rPr lang="en-US" b="0" i="0" dirty="0">
                <a:solidFill>
                  <a:srgbClr val="000000"/>
                </a:solidFill>
                <a:effectLst/>
                <a:latin typeface="Calibri" panose="020F0502020204030204" pitchFamily="34" charset="0"/>
              </a:rPr>
              <a:t>214-860-5902</a:t>
            </a:r>
          </a:p>
          <a:p>
            <a:pPr lvl="1" fontAlgn="base"/>
            <a:r>
              <a:rPr lang="en-US" b="0" i="0" dirty="0">
                <a:solidFill>
                  <a:srgbClr val="000000"/>
                </a:solidFill>
                <a:effectLst/>
                <a:latin typeface="Calibri" panose="020F0502020204030204" pitchFamily="34" charset="0"/>
              </a:rPr>
              <a:t>WorkReadyU@dcccd.edu</a:t>
            </a:r>
          </a:p>
          <a:p>
            <a:pPr algn="l" fontAlgn="base"/>
            <a:endParaRPr lang="en-US" dirty="0"/>
          </a:p>
        </p:txBody>
      </p:sp>
      <p:pic>
        <p:nvPicPr>
          <p:cNvPr id="5" name="Picture 4">
            <a:extLst>
              <a:ext uri="{FF2B5EF4-FFF2-40B4-BE49-F238E27FC236}">
                <a16:creationId xmlns:a16="http://schemas.microsoft.com/office/drawing/2014/main" id="{6D478D0C-5D96-4EAA-AEDE-9B07F1430F03}"/>
              </a:ext>
            </a:extLst>
          </p:cNvPr>
          <p:cNvPicPr>
            <a:picLocks noChangeAspect="1"/>
          </p:cNvPicPr>
          <p:nvPr/>
        </p:nvPicPr>
        <p:blipFill>
          <a:blip r:embed="rId3"/>
          <a:stretch>
            <a:fillRect/>
          </a:stretch>
        </p:blipFill>
        <p:spPr>
          <a:xfrm>
            <a:off x="7076681" y="316771"/>
            <a:ext cx="4419983" cy="1688738"/>
          </a:xfrm>
          <a:prstGeom prst="rect">
            <a:avLst/>
          </a:prstGeom>
        </p:spPr>
      </p:pic>
    </p:spTree>
    <p:extLst>
      <p:ext uri="{BB962C8B-B14F-4D97-AF65-F5344CB8AC3E}">
        <p14:creationId xmlns:p14="http://schemas.microsoft.com/office/powerpoint/2010/main" val="53600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8AE0B-8673-44DB-993F-EF537F797E5A}"/>
              </a:ext>
            </a:extLst>
          </p:cNvPr>
          <p:cNvSpPr>
            <a:spLocks noGrp="1"/>
          </p:cNvSpPr>
          <p:nvPr>
            <p:ph idx="1"/>
          </p:nvPr>
        </p:nvSpPr>
        <p:spPr/>
        <p:txBody>
          <a:bodyPr>
            <a:normAutofit fontScale="85000" lnSpcReduction="10000"/>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b="0" i="0" dirty="0">
                <a:solidFill>
                  <a:srgbClr val="000000"/>
                </a:solidFill>
                <a:effectLst/>
                <a:latin typeface="Calibri" panose="020F0502020204030204" pitchFamily="34" charset="0"/>
              </a:rPr>
              <a:t>UNT Dallas is the only 4-year, public university in the City of Dallas and the most affordable in Dallas-Fort Worth. We’ve achieved record enrollment growth, exceeding 4,000 students, and we’re the fastest-growing public university in Texas! We offer our students the most affordable tuition plans in the Dallas region – helping them blaze their trail toward a bachelor’s, master’s or juris doctoral degree, while minimizing student debt.</a:t>
            </a: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i="0" dirty="0">
                <a:solidFill>
                  <a:srgbClr val="000000"/>
                </a:solidFill>
                <a:latin typeface="Calibri" panose="020F0502020204030204" pitchFamily="34" charset="0"/>
              </a:rPr>
              <a:t>Anyone</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Supportive services available for clients:</a:t>
            </a:r>
          </a:p>
          <a:p>
            <a:pPr lvl="1" fontAlgn="base"/>
            <a:r>
              <a:rPr lang="en-US" i="0" dirty="0">
                <a:solidFill>
                  <a:srgbClr val="000000"/>
                </a:solidFill>
                <a:latin typeface="Calibri" panose="020F0502020204030204" pitchFamily="34" charset="0"/>
              </a:rPr>
              <a:t>Higher education support, case management, housing, tuition assistance</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Contact information</a:t>
            </a:r>
          </a:p>
          <a:p>
            <a:pPr lvl="1" fontAlgn="base"/>
            <a:r>
              <a:rPr lang="en-US" i="0" dirty="0">
                <a:solidFill>
                  <a:srgbClr val="000000"/>
                </a:solidFill>
                <a:latin typeface="Calibri" panose="020F0502020204030204" pitchFamily="34" charset="0"/>
              </a:rPr>
              <a:t>Career services </a:t>
            </a:r>
            <a:r>
              <a:rPr lang="en-US" b="0" i="0" dirty="0">
                <a:effectLst/>
                <a:latin typeface="Calibri" panose="020F0502020204030204" pitchFamily="34" charset="0"/>
                <a:hlinkClick r:id="rId2"/>
              </a:rPr>
              <a:t>Arthur.Lumzy@untdallas.edu</a:t>
            </a:r>
            <a:endParaRPr lang="en-US" dirty="0"/>
          </a:p>
          <a:p>
            <a:endParaRPr lang="en-US" dirty="0"/>
          </a:p>
        </p:txBody>
      </p:sp>
      <p:pic>
        <p:nvPicPr>
          <p:cNvPr id="5" name="Picture 4">
            <a:extLst>
              <a:ext uri="{FF2B5EF4-FFF2-40B4-BE49-F238E27FC236}">
                <a16:creationId xmlns:a16="http://schemas.microsoft.com/office/drawing/2014/main" id="{C352AA5A-4AA5-4884-B300-C84DA5AD689B}"/>
              </a:ext>
            </a:extLst>
          </p:cNvPr>
          <p:cNvPicPr>
            <a:picLocks noChangeAspect="1"/>
          </p:cNvPicPr>
          <p:nvPr/>
        </p:nvPicPr>
        <p:blipFill>
          <a:blip r:embed="rId3"/>
          <a:stretch>
            <a:fillRect/>
          </a:stretch>
        </p:blipFill>
        <p:spPr>
          <a:xfrm>
            <a:off x="1283965" y="294983"/>
            <a:ext cx="5563732" cy="1851940"/>
          </a:xfrm>
          <a:prstGeom prst="rect">
            <a:avLst/>
          </a:prstGeom>
        </p:spPr>
      </p:pic>
    </p:spTree>
    <p:extLst>
      <p:ext uri="{BB962C8B-B14F-4D97-AF65-F5344CB8AC3E}">
        <p14:creationId xmlns:p14="http://schemas.microsoft.com/office/powerpoint/2010/main" val="21725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E8F58-83B6-494A-9E5F-E7C27D80411A}"/>
              </a:ext>
            </a:extLst>
          </p:cNvPr>
          <p:cNvSpPr>
            <a:spLocks noGrp="1"/>
          </p:cNvSpPr>
          <p:nvPr>
            <p:ph type="title"/>
          </p:nvPr>
        </p:nvSpPr>
        <p:spPr/>
        <p:txBody>
          <a:bodyPr/>
          <a:lstStyle/>
          <a:p>
            <a:r>
              <a:rPr lang="en-US" dirty="0"/>
              <a:t>The Bridge </a:t>
            </a:r>
            <a:br>
              <a:rPr lang="en-US" dirty="0"/>
            </a:br>
            <a:r>
              <a:rPr lang="en-US" dirty="0"/>
              <a:t>location</a:t>
            </a:r>
          </a:p>
        </p:txBody>
      </p:sp>
      <p:sp>
        <p:nvSpPr>
          <p:cNvPr id="3" name="Content Placeholder 2">
            <a:extLst>
              <a:ext uri="{FF2B5EF4-FFF2-40B4-BE49-F238E27FC236}">
                <a16:creationId xmlns:a16="http://schemas.microsoft.com/office/drawing/2014/main" id="{1D2A2261-D243-4AF1-9113-7017EACB50BF}"/>
              </a:ext>
            </a:extLst>
          </p:cNvPr>
          <p:cNvSpPr>
            <a:spLocks noGrp="1"/>
          </p:cNvSpPr>
          <p:nvPr>
            <p:ph idx="1"/>
          </p:nvPr>
        </p:nvSpPr>
        <p:spPr>
          <a:xfrm>
            <a:off x="1371600" y="2285999"/>
            <a:ext cx="9601200" cy="4267201"/>
          </a:xfrm>
        </p:spPr>
        <p:txBody>
          <a:bodyPr>
            <a:normAutofit lnSpcReduction="10000"/>
          </a:bodyPr>
          <a:lstStyle/>
          <a:p>
            <a:pPr algn="l" fontAlgn="base"/>
            <a:r>
              <a:rPr lang="en-US" sz="2000" b="0" i="0" dirty="0">
                <a:solidFill>
                  <a:srgbClr val="000000"/>
                </a:solidFill>
                <a:effectLst/>
                <a:latin typeface="Calibri" panose="020F0502020204030204" pitchFamily="34" charset="0"/>
              </a:rPr>
              <a:t>Descriptions of programs provided by agency:</a:t>
            </a:r>
          </a:p>
          <a:p>
            <a:pPr lvl="1" fontAlgn="base"/>
            <a:r>
              <a:rPr lang="en-US" i="0" dirty="0">
                <a:solidFill>
                  <a:srgbClr val="000000"/>
                </a:solidFill>
                <a:latin typeface="Calibri" panose="020F0502020204030204" pitchFamily="34" charset="0"/>
              </a:rPr>
              <a:t>Job placement and work readiness</a:t>
            </a:r>
            <a:endParaRPr lang="en-US" b="0" i="0" dirty="0">
              <a:solidFill>
                <a:srgbClr val="000000"/>
              </a:solidFill>
              <a:effectLst/>
              <a:latin typeface="Calibri" panose="020F0502020204030204" pitchFamily="34" charset="0"/>
            </a:endParaRPr>
          </a:p>
          <a:p>
            <a:pPr algn="l" fontAlgn="base"/>
            <a:r>
              <a:rPr lang="en-US" sz="2000" b="0" i="0" dirty="0">
                <a:solidFill>
                  <a:srgbClr val="000000"/>
                </a:solidFill>
                <a:effectLst/>
                <a:latin typeface="Calibri" panose="020F0502020204030204" pitchFamily="34" charset="0"/>
              </a:rPr>
              <a:t>Ideal candidate for services:</a:t>
            </a:r>
          </a:p>
          <a:p>
            <a:pPr lvl="1" fontAlgn="base"/>
            <a:r>
              <a:rPr lang="en-US" b="0" i="0" dirty="0">
                <a:solidFill>
                  <a:srgbClr val="000000"/>
                </a:solidFill>
                <a:effectLst/>
                <a:latin typeface="Calibri" panose="020F0502020204030204" pitchFamily="34" charset="0"/>
              </a:rPr>
              <a:t>Anyone including youth</a:t>
            </a:r>
          </a:p>
          <a:p>
            <a:pPr algn="l" fontAlgn="base"/>
            <a:r>
              <a:rPr lang="en-US" sz="2000" b="0" i="0" dirty="0">
                <a:solidFill>
                  <a:srgbClr val="000000"/>
                </a:solidFill>
                <a:effectLst/>
                <a:latin typeface="Calibri" panose="020F0502020204030204" pitchFamily="34" charset="0"/>
              </a:rPr>
              <a:t>Supportive services available for clients. </a:t>
            </a:r>
          </a:p>
          <a:p>
            <a:pPr lvl="1" fontAlgn="base"/>
            <a:r>
              <a:rPr lang="en-US" b="0" i="0" dirty="0">
                <a:solidFill>
                  <a:srgbClr val="000000"/>
                </a:solidFill>
                <a:effectLst/>
                <a:latin typeface="Calibri" panose="020F0502020204030204" pitchFamily="34" charset="0"/>
              </a:rPr>
              <a:t>The bridge provides Bus vouchers for Guest that are looking for employment &amp; Working until they get their first check. </a:t>
            </a:r>
          </a:p>
          <a:p>
            <a:pPr lvl="1" fontAlgn="base"/>
            <a:r>
              <a:rPr lang="en-US" b="0" i="0" dirty="0">
                <a:solidFill>
                  <a:srgbClr val="000000"/>
                </a:solidFill>
                <a:effectLst/>
                <a:latin typeface="Calibri" panose="020F0502020204030204" pitchFamily="34" charset="0"/>
              </a:rPr>
              <a:t>The Workforce has childcare available and depending the program, Snap or </a:t>
            </a:r>
            <a:r>
              <a:rPr lang="en-US" b="0" i="0" dirty="0" err="1">
                <a:solidFill>
                  <a:srgbClr val="000000"/>
                </a:solidFill>
                <a:effectLst/>
                <a:latin typeface="Calibri" panose="020F0502020204030204" pitchFamily="34" charset="0"/>
              </a:rPr>
              <a:t>Tanf</a:t>
            </a:r>
            <a:r>
              <a:rPr lang="en-US" b="0" i="0" dirty="0">
                <a:solidFill>
                  <a:srgbClr val="000000"/>
                </a:solidFill>
                <a:effectLst/>
                <a:latin typeface="Calibri" panose="020F0502020204030204" pitchFamily="34" charset="0"/>
              </a:rPr>
              <a:t>, they may qualify Gas Cards or Bus Tickets.</a:t>
            </a:r>
          </a:p>
          <a:p>
            <a:pPr algn="l" fontAlgn="base"/>
            <a:r>
              <a:rPr lang="en-US" sz="2000" b="0" i="0" dirty="0">
                <a:solidFill>
                  <a:srgbClr val="000000"/>
                </a:solidFill>
                <a:effectLst/>
                <a:latin typeface="Calibri" panose="020F0502020204030204" pitchFamily="34" charset="0"/>
              </a:rPr>
              <a:t>Contact information</a:t>
            </a:r>
          </a:p>
          <a:p>
            <a:pPr lvl="1" fontAlgn="base"/>
            <a:r>
              <a:rPr lang="en-US" b="0" i="0" u="sng" dirty="0">
                <a:solidFill>
                  <a:srgbClr val="C6281E"/>
                </a:solidFill>
                <a:effectLst/>
                <a:latin typeface="Open Sans"/>
                <a:hlinkClick r:id="rId2"/>
              </a:rPr>
              <a:t>info@wfsdallas.com</a:t>
            </a:r>
            <a:endParaRPr lang="en-US" i="0" u="sng" dirty="0">
              <a:solidFill>
                <a:srgbClr val="000000"/>
              </a:solidFill>
              <a:latin typeface="Calibri" panose="020F0502020204030204" pitchFamily="34" charset="0"/>
            </a:endParaRPr>
          </a:p>
          <a:p>
            <a:pPr lvl="1" fontAlgn="base"/>
            <a:r>
              <a:rPr lang="en-US" i="0" u="sng" dirty="0">
                <a:solidFill>
                  <a:srgbClr val="000000"/>
                </a:solidFill>
                <a:latin typeface="Calibri" panose="020F0502020204030204" pitchFamily="34" charset="0"/>
              </a:rPr>
              <a:t>robert.sims@twc.state.tx.us</a:t>
            </a:r>
            <a:endParaRPr lang="en-US" dirty="0"/>
          </a:p>
        </p:txBody>
      </p:sp>
      <p:pic>
        <p:nvPicPr>
          <p:cNvPr id="5" name="Picture 4">
            <a:extLst>
              <a:ext uri="{FF2B5EF4-FFF2-40B4-BE49-F238E27FC236}">
                <a16:creationId xmlns:a16="http://schemas.microsoft.com/office/drawing/2014/main" id="{5B3ED58D-572E-44F3-9DB0-47AF7AEDB832}"/>
              </a:ext>
            </a:extLst>
          </p:cNvPr>
          <p:cNvPicPr>
            <a:picLocks noChangeAspect="1"/>
          </p:cNvPicPr>
          <p:nvPr/>
        </p:nvPicPr>
        <p:blipFill>
          <a:blip r:embed="rId3"/>
          <a:stretch>
            <a:fillRect/>
          </a:stretch>
        </p:blipFill>
        <p:spPr>
          <a:xfrm>
            <a:off x="6303406" y="802043"/>
            <a:ext cx="5694158" cy="1133761"/>
          </a:xfrm>
          <a:prstGeom prst="rect">
            <a:avLst/>
          </a:prstGeom>
        </p:spPr>
      </p:pic>
    </p:spTree>
    <p:extLst>
      <p:ext uri="{BB962C8B-B14F-4D97-AF65-F5344CB8AC3E}">
        <p14:creationId xmlns:p14="http://schemas.microsoft.com/office/powerpoint/2010/main" val="170729891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258</TotalTime>
  <Words>1406</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Abadi Extra Light</vt:lpstr>
      <vt:lpstr>Calibri</vt:lpstr>
      <vt:lpstr>Century Gothic</vt:lpstr>
      <vt:lpstr>Courier New</vt:lpstr>
      <vt:lpstr>Franklin Gothic Book</vt:lpstr>
      <vt:lpstr>Lora</vt:lpstr>
      <vt:lpstr>Noticia Text</vt:lpstr>
      <vt:lpstr>Open Sans</vt:lpstr>
      <vt:lpstr>Times New Roman</vt:lpstr>
      <vt:lpstr>Verdana</vt:lpstr>
      <vt:lpstr>Wingdings</vt:lpstr>
      <vt:lpstr>Crop</vt:lpstr>
      <vt:lpstr>Education &amp; employment committee</vt:lpstr>
      <vt:lpstr>Panelists</vt:lpstr>
      <vt:lpstr>Purpose of committee</vt:lpstr>
      <vt:lpstr>Current Committee  Participants</vt:lpstr>
      <vt:lpstr>Transcend STEM Education</vt:lpstr>
      <vt:lpstr>Inspiring Tomorrow’s Leaders</vt:lpstr>
      <vt:lpstr>Work Ready U</vt:lpstr>
      <vt:lpstr>PowerPoint Presentation</vt:lpstr>
      <vt:lpstr>The Bridge  location</vt:lpstr>
      <vt:lpstr>SOAR </vt:lpstr>
      <vt:lpstr>Agape</vt:lpstr>
      <vt:lpstr>Shiloh Place - Mckinney</vt:lpstr>
      <vt:lpstr>Vocational Specialist</vt:lpstr>
      <vt:lpstr>PowerPoint Presentation</vt:lpstr>
      <vt:lpstr>How can we support you?</vt:lpstr>
      <vt:lpstr>Questions for case managers</vt:lpstr>
      <vt:lpstr>Are virtual job &amp; employment fairs something you all could assist your clients with?</vt:lpstr>
      <vt:lpstr>Do you have any ideas for how our committee could be a better support to you?</vt:lpstr>
      <vt:lpstr>What areas of employment or education are your clients interested in?</vt:lpstr>
      <vt:lpstr>What do you foresee a barrier being for your clients?</vt:lpstr>
      <vt:lpstr>How many client’s do you have that you feel would be ready for education or employment opportunities and would you be able to assist with that process?</vt:lpstr>
      <vt:lpstr>Questions?        </vt:lpstr>
      <vt:lpstr>Notes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&amp; employment committee</dc:title>
  <dc:creator>Harris, Stephanie</dc:creator>
  <cp:lastModifiedBy>davidgruber@mdha1.onmicrosoft.com</cp:lastModifiedBy>
  <cp:revision>22</cp:revision>
  <dcterms:created xsi:type="dcterms:W3CDTF">2020-07-21T14:37:16Z</dcterms:created>
  <dcterms:modified xsi:type="dcterms:W3CDTF">2020-07-23T13:22:18Z</dcterms:modified>
</cp:coreProperties>
</file>